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charts/chart2.xml" ContentType="application/vnd.openxmlformats-officedocument.drawingml.chart+xml"/>
  <Override PartName="/ppt/slideLayouts/slideLayout1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charts/chart1.xml" ContentType="application/vnd.openxmlformats-officedocument.drawingml.chart+xml"/>
  <Override PartName="/ppt/slideLayouts/slideLayout10.xml" ContentType="application/vnd.openxmlformats-officedocument.presentationml.slideLayout+xml"/>
  <Override PartName="/docProps/app.xml" ContentType="application/vnd.openxmlformats-officedocument.extended-properties+xml"/>
  <Override PartName="/ppt/webextensions/webextension1.xml" ContentType="application/vnd.ms-office.webextension+xml"/>
  <Override PartName="/docProps/core.xml" ContentType="application/vnd.openxmlformats-package.core-properties+xml"/>
  <Override PartName="/ppt/slides/slide2.xml" ContentType="application/vnd.openxmlformats-officedocument.presentationml.slide+xml"/>
  <Override PartName="/ppt/slideLayouts/slideLayout1.xml" ContentType="application/vnd.openxmlformats-officedocument.presentationml.slideLayout+xml"/>
  <Override PartName="/ppt/charts/chart3.xml" ContentType="application/vnd.openxmlformats-officedocument.drawingml.chart+xml"/>
  <Override PartName="/ppt/slideLayouts/slideLayout12.xml" ContentType="application/vnd.openxmlformats-officedocument.presentationml.slideLayout+xml"/>
  <Override PartName="/ppt/charts/chart4.xml" ContentType="application/vnd.openxmlformats-officedocument.drawingml.chart+xml"/>
  <Override PartName="/ppt/slides/slide11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5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8.xml" ContentType="application/vnd.openxmlformats-officedocument.presentationml.slideLayout+xml"/>
  <Override PartName="/ppt/presProps.xml" ContentType="application/vnd.openxmlformats-officedocument.presentationml.presProps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s/slide10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webextensions/taskpanes.xml" ContentType="application/vnd.ms-office.webextensiontaskpan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6" Type="http://schemas.openxmlformats.org/officeDocument/2006/relationships/custom-properties" Target="docProps/custom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305" r:id="rId2"/>
    <p:sldId id="274" r:id="rId3"/>
    <p:sldId id="264" r:id="rId4"/>
    <p:sldId id="265" r:id="rId5"/>
    <p:sldId id="266" r:id="rId6"/>
    <p:sldId id="267" r:id="rId7"/>
    <p:sldId id="271" r:id="rId8"/>
    <p:sldId id="299" r:id="rId9"/>
    <p:sldId id="302" r:id="rId10"/>
    <p:sldId id="294" r:id="rId11"/>
    <p:sldId id="29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22" autoAdjust="0"/>
    <p:restoredTop sz="94660"/>
  </p:normalViewPr>
  <p:slideViewPr>
    <p:cSldViewPr snapToGrid="0">
      <p:cViewPr varScale="1">
        <p:scale>
          <a:sx n="96" d="100"/>
          <a:sy n="96" d="100"/>
        </p:scale>
        <p:origin x="7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en-US"/>
  <c:roundedCorners val="1"/>
  <c:style val="2"/>
  <c:chart>
    <c:autoTitleDeleted val="1"/>
    <c:plotArea>
      <c:layout>
        <c:manualLayout>
          <c:layoutTarget val="inner"/>
          <c:xMode val="edge"/>
          <c:yMode val="edge"/>
          <c:x val="0.02"/>
          <c:y val="0.18"/>
          <c:w val="0.96"/>
          <c:h val="0.65252296056185854"/>
        </c:manualLayout>
      </c:layout>
      <c:barChart>
        <c:barDir val="col"/>
        <c:grouping val="clustered"/>
        <c:varyColors val="0"/>
        <c:ser>
          <c:idx val="0"/>
          <c:order val="0"/>
          <c:tx>
            <c:v>Values</c:v>
          </c:tx>
          <c:spPr>
            <a:solidFill>
              <a:srgbClr val="A9A4A5"/>
            </a:solidFill>
            <a:ln>
              <a:noFill/>
            </a:ln>
          </c:spPr>
          <c:invertIfNegative val="1"/>
          <c:dPt>
            <c:idx val="7"/>
            <c:invertIfNegative val="1"/>
            <c:bubble3D val="0"/>
            <c:spPr>
              <a:solidFill>
                <a:srgbClr val="B1252D"/>
              </a:solidFill>
              <a:ln>
                <a:noFill/>
              </a:ln>
            </c:spPr>
            <c:extLst>
              <c:ext xmlns:c16="http://schemas.microsoft.com/office/drawing/2014/chart" uri="{C3380CC4-5D6E-409C-BE32-E72D297353CC}">
                <c16:uniqueId val="{00000001-8263-4E7A-B227-0AB909882B76}"/>
              </c:ext>
            </c:extLst>
          </c:dPt>
          <c:dLbls>
            <c:numFmt formatCode="0.0&quot;K&quot;" sourceLinked="0"/>
            <c:spPr>
              <a:noFill/>
              <a:ln>
                <a:noFill/>
              </a:ln>
              <a:effectLst/>
            </c:spPr>
            <c:txPr>
              <a:bodyPr wrap="none"/>
              <a:lstStyle/>
              <a:p>
                <a:pPr>
                  <a:defRPr sz="1400" b="1">
                    <a:solidFill>
                      <a:srgbClr val="252223"/>
                    </a:solidFill>
                    <a:latin typeface="Roboto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showLeaderLines val="0"/>
              </c:ext>
            </c:extLst>
          </c:dLbls>
          <c:cat>
            <c:strLit>
              <c:ptCount val="8"/>
              <c:pt idx="0">
                <c:v>Q1</c:v>
              </c:pt>
              <c:pt idx="1">
                <c:v>Q2</c:v>
              </c:pt>
              <c:pt idx="2">
                <c:v>Q3</c:v>
              </c:pt>
              <c:pt idx="3">
                <c:v>Q4</c:v>
              </c:pt>
              <c:pt idx="4">
                <c:v>Q1</c:v>
              </c:pt>
              <c:pt idx="5">
                <c:v>Q2</c:v>
              </c:pt>
              <c:pt idx="6">
                <c:v>Q3</c:v>
              </c:pt>
              <c:pt idx="7">
                <c:v>Q4</c:v>
              </c:pt>
            </c:strLit>
          </c:cat>
          <c:val>
            <c:numLit>
              <c:formatCode>General</c:formatCode>
              <c:ptCount val="8"/>
              <c:pt idx="0">
                <c:v>18.2</c:v>
              </c:pt>
              <c:pt idx="1">
                <c:v>19.100000000000001</c:v>
              </c:pt>
              <c:pt idx="2">
                <c:v>19.8</c:v>
              </c:pt>
              <c:pt idx="3">
                <c:v>20.399999999999999</c:v>
              </c:pt>
              <c:pt idx="4">
                <c:v>22</c:v>
              </c:pt>
              <c:pt idx="5">
                <c:v>23.6</c:v>
              </c:pt>
              <c:pt idx="6">
                <c:v>25.3</c:v>
              </c:pt>
              <c:pt idx="7">
                <c:v>28.1</c:v>
              </c:pt>
            </c:numLit>
          </c:val>
          <c:extLst>
            <c:ext xmlns:c14="http://schemas.microsoft.com/office/drawing/2007/8/2/chart" uri="{6F2FDCE9-48DA-4B69-8628-5D25D57E5C99}">
              <c14:invertSolidFillFmt>
                <c14:spPr xmlns:c14="http://schemas.microsoft.com/office/drawing/2007/8/2/chart">
                  <a:solidFill>
                    <a:srgbClr val="FFFFFF"/>
                  </a:solidFill>
                  <a:ln>
                    <a:noFill/>
                  </a:ln>
                </c14:spPr>
              </c14:invertSolidFillFmt>
            </c:ext>
            <c:ext xmlns:c16="http://schemas.microsoft.com/office/drawing/2014/chart" uri="{C3380CC4-5D6E-409C-BE32-E72D297353CC}">
              <c16:uniqueId val="{00000002-8263-4E7A-B227-0AB909882B7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1"/>
        <c:axId val="2"/>
      </c:barChart>
      <c:catAx>
        <c:axId val="1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ln w="9525">
            <a:solidFill>
              <a:srgbClr val="C9C8C8"/>
            </a:solidFill>
          </a:ln>
        </c:spPr>
        <c:txPr>
          <a:bodyPr rot="0" vert="horz"/>
          <a:lstStyle/>
          <a:p>
            <a:pPr>
              <a:defRPr sz="1400" b="0">
                <a:solidFill>
                  <a:srgbClr val="252223"/>
                </a:solidFill>
                <a:latin typeface="Roboto"/>
              </a:defRPr>
            </a:pPr>
            <a:endParaRPr lang="en-US"/>
          </a:p>
        </c:txPr>
        <c:crossAx val="2"/>
        <c:crosses val="autoZero"/>
        <c:auto val="1"/>
        <c:lblAlgn val="ctr"/>
        <c:lblOffset val="100"/>
        <c:noMultiLvlLbl val="1"/>
      </c:catAx>
      <c:valAx>
        <c:axId val="2"/>
        <c:scaling>
          <c:orientation val="minMax"/>
          <c:max val="35.200000000000003"/>
          <c:min val="0"/>
        </c:scaling>
        <c:delete val="1"/>
        <c:axPos val="l"/>
        <c:numFmt formatCode="General" sourceLinked="1"/>
        <c:majorTickMark val="none"/>
        <c:minorTickMark val="none"/>
        <c:tickLblPos val="none"/>
        <c:crossAx val="1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1"/>
  </c:chart>
  <c:spPr>
    <a:noFill/>
    <a:ln>
      <a:noFill/>
    </a:ln>
  </c:spPr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en-US"/>
  <c:roundedCorners val="1"/>
  <c:style val="2"/>
  <c:chart>
    <c:autoTitleDeleted val="1"/>
    <c:plotArea>
      <c:layout>
        <c:manualLayout>
          <c:layoutTarget val="inner"/>
          <c:xMode val="edge"/>
          <c:yMode val="edge"/>
          <c:x val="7.0938824954572988E-2"/>
          <c:y val="0.06"/>
          <c:w val="0.88906117504542692"/>
          <c:h val="0.83195029713668278"/>
        </c:manualLayout>
      </c:layout>
      <c:lineChart>
        <c:grouping val="standard"/>
        <c:varyColors val="0"/>
        <c:ser>
          <c:idx val="0"/>
          <c:order val="0"/>
          <c:tx>
            <c:v>CSAT</c:v>
          </c:tx>
          <c:spPr>
            <a:ln w="28575">
              <a:solidFill>
                <a:srgbClr val="B1252D"/>
              </a:solidFill>
            </a:ln>
          </c:spPr>
          <c:marker>
            <c:symbol val="none"/>
          </c:marker>
          <c:dPt>
            <c:idx val="0"/>
            <c:marker>
              <c:symbol val="circle"/>
              <c:size val="7"/>
              <c:spPr>
                <a:solidFill>
                  <a:srgbClr val="B1252D"/>
                </a:solidFill>
                <a:ln>
                  <a:noFill/>
                </a:ln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0-3441-4EC7-B8D8-CAC0EA9343C0}"/>
              </c:ext>
            </c:extLst>
          </c:dPt>
          <c:dPt>
            <c:idx val="6"/>
            <c:marker>
              <c:symbol val="circle"/>
              <c:size val="7"/>
              <c:spPr>
                <a:solidFill>
                  <a:srgbClr val="B1252D"/>
                </a:solidFill>
                <a:ln>
                  <a:noFill/>
                </a:ln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1-3441-4EC7-B8D8-CAC0EA9343C0}"/>
              </c:ext>
            </c:extLst>
          </c:dPt>
          <c:dPt>
            <c:idx val="11"/>
            <c:marker>
              <c:symbol val="circle"/>
              <c:size val="7"/>
              <c:spPr>
                <a:solidFill>
                  <a:srgbClr val="B1252D"/>
                </a:solidFill>
                <a:ln>
                  <a:noFill/>
                </a:ln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2-3441-4EC7-B8D8-CAC0EA9343C0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 sz="1400" b="1">
                        <a:solidFill>
                          <a:srgbClr val="B1252D"/>
                        </a:solidFill>
                        <a:latin typeface="Roboto"/>
                      </a:rPr>
                      <a:t>88%</a:t>
                    </a:r>
                  </a:p>
                </c:rich>
              </c:tx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3441-4EC7-B8D8-CAC0EA9343C0}"/>
                </c:ext>
              </c:extLst>
            </c:dLbl>
            <c:dLbl>
              <c:idx val="6"/>
              <c:tx>
                <c:rich>
                  <a:bodyPr/>
                  <a:lstStyle/>
                  <a:p>
                    <a:r>
                      <a:rPr lang="en-US" sz="1400" b="1">
                        <a:solidFill>
                          <a:srgbClr val="B1252D"/>
                        </a:solidFill>
                        <a:latin typeface="Roboto"/>
                      </a:rPr>
                      <a:t>92%</a:t>
                    </a:r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3441-4EC7-B8D8-CAC0EA9343C0}"/>
                </c:ext>
              </c:extLst>
            </c:dLbl>
            <c:dLbl>
              <c:idx val="11"/>
              <c:tx>
                <c:rich>
                  <a:bodyPr/>
                  <a:lstStyle/>
                  <a:p>
                    <a:r>
                      <a:rPr lang="en-US" sz="1400" b="1">
                        <a:solidFill>
                          <a:srgbClr val="B1252D"/>
                        </a:solidFill>
                        <a:latin typeface="Roboto"/>
                      </a:rPr>
                      <a:t>96%</a:t>
                    </a:r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2-3441-4EC7-B8D8-CAC0EA9343C0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Lit>
              <c:ptCount val="12"/>
              <c:pt idx="0">
                <c:v>Jan</c:v>
              </c:pt>
              <c:pt idx="1">
                <c:v>Feb</c:v>
              </c:pt>
              <c:pt idx="2">
                <c:v>Mar</c:v>
              </c:pt>
              <c:pt idx="3">
                <c:v>Apr</c:v>
              </c:pt>
              <c:pt idx="4">
                <c:v>May</c:v>
              </c:pt>
              <c:pt idx="5">
                <c:v>Jun</c:v>
              </c:pt>
              <c:pt idx="6">
                <c:v>Jul</c:v>
              </c:pt>
              <c:pt idx="7">
                <c:v>Aug</c:v>
              </c:pt>
              <c:pt idx="8">
                <c:v>Sep</c:v>
              </c:pt>
              <c:pt idx="9">
                <c:v>Oct</c:v>
              </c:pt>
              <c:pt idx="10">
                <c:v>Nov</c:v>
              </c:pt>
              <c:pt idx="11">
                <c:v>Dec</c:v>
              </c:pt>
            </c:strLit>
          </c:cat>
          <c:val>
            <c:numLit>
              <c:formatCode>General</c:formatCode>
              <c:ptCount val="12"/>
              <c:pt idx="0">
                <c:v>88</c:v>
              </c:pt>
              <c:pt idx="1">
                <c:v>89</c:v>
              </c:pt>
              <c:pt idx="2">
                <c:v>88</c:v>
              </c:pt>
              <c:pt idx="3">
                <c:v>90</c:v>
              </c:pt>
              <c:pt idx="4">
                <c:v>91</c:v>
              </c:pt>
              <c:pt idx="5">
                <c:v>90</c:v>
              </c:pt>
              <c:pt idx="6">
                <c:v>92</c:v>
              </c:pt>
              <c:pt idx="7">
                <c:v>93</c:v>
              </c:pt>
              <c:pt idx="8">
                <c:v>93</c:v>
              </c:pt>
              <c:pt idx="9">
                <c:v>94</c:v>
              </c:pt>
              <c:pt idx="10">
                <c:v>95</c:v>
              </c:pt>
              <c:pt idx="11">
                <c:v>96</c:v>
              </c:pt>
            </c:numLit>
          </c:val>
          <c:smooth val="0"/>
          <c:extLst>
            <c:ext xmlns:c16="http://schemas.microsoft.com/office/drawing/2014/chart" uri="{C3380CC4-5D6E-409C-BE32-E72D297353CC}">
              <c16:uniqueId val="{00000003-3441-4EC7-B8D8-CAC0EA9343C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"/>
        <c:axId val="2"/>
      </c:lineChart>
      <c:catAx>
        <c:axId val="1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ln w="9525">
            <a:solidFill>
              <a:srgbClr val="C9C8C8"/>
            </a:solidFill>
          </a:ln>
        </c:spPr>
        <c:txPr>
          <a:bodyPr rot="0" vert="horz"/>
          <a:lstStyle/>
          <a:p>
            <a:pPr>
              <a:defRPr sz="1400" b="0">
                <a:solidFill>
                  <a:srgbClr val="252223"/>
                </a:solidFill>
                <a:latin typeface="Roboto"/>
              </a:defRPr>
            </a:pPr>
            <a:endParaRPr lang="en-US"/>
          </a:p>
        </c:txPr>
        <c:crossAx val="2"/>
        <c:crosses val="autoZero"/>
        <c:auto val="1"/>
        <c:lblAlgn val="ctr"/>
        <c:lblOffset val="100"/>
        <c:noMultiLvlLbl val="1"/>
      </c:catAx>
      <c:valAx>
        <c:axId val="2"/>
        <c:scaling>
          <c:orientation val="minMax"/>
          <c:max val="100"/>
          <c:min val="80"/>
        </c:scaling>
        <c:delete val="0"/>
        <c:axPos val="l"/>
        <c:majorGridlines>
          <c:spPr>
            <a:ln w="9525">
              <a:solidFill>
                <a:srgbClr val="E9E9E9"/>
              </a:solidFill>
            </a:ln>
          </c:spPr>
        </c:majorGridlines>
        <c:numFmt formatCode="0&quot;%&quot;" sourceLinked="0"/>
        <c:majorTickMark val="none"/>
        <c:minorTickMark val="none"/>
        <c:tickLblPos val="nextTo"/>
        <c:spPr>
          <a:ln>
            <a:noFill/>
          </a:ln>
        </c:spPr>
        <c:txPr>
          <a:bodyPr rot="0" vert="horz"/>
          <a:lstStyle/>
          <a:p>
            <a:pPr>
              <a:defRPr sz="1400" b="0">
                <a:solidFill>
                  <a:srgbClr val="6B6566"/>
                </a:solidFill>
                <a:latin typeface="Roboto"/>
              </a:defRPr>
            </a:pPr>
            <a:endParaRPr lang="en-US"/>
          </a:p>
        </c:txPr>
        <c:crossAx val="1"/>
        <c:crosses val="autoZero"/>
        <c:crossBetween val="between"/>
        <c:majorUnit val="5"/>
      </c:valAx>
      <c:spPr>
        <a:noFill/>
        <a:ln>
          <a:noFill/>
        </a:ln>
      </c:spPr>
    </c:plotArea>
    <c:plotVisOnly val="1"/>
    <c:dispBlanksAs val="gap"/>
    <c:showDLblsOverMax val="1"/>
  </c:chart>
  <c:spPr>
    <a:noFill/>
    <a:ln>
      <a:noFill/>
    </a:ln>
  </c:spPr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en-US"/>
  <c:roundedCorners val="1"/>
  <c:style val="2"/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v>Values</c:v>
          </c:tx>
          <c:spPr>
            <a:solidFill>
              <a:srgbClr val="A9A4A5"/>
            </a:solidFill>
            <a:ln>
              <a:noFill/>
            </a:ln>
          </c:spPr>
          <c:invertIfNegative val="1"/>
          <c:dPt>
            <c:idx val="4"/>
            <c:invertIfNegative val="1"/>
            <c:bubble3D val="0"/>
            <c:spPr>
              <a:solidFill>
                <a:srgbClr val="B1252D"/>
              </a:solidFill>
              <a:ln>
                <a:noFill/>
              </a:ln>
            </c:spPr>
            <c:extLst>
              <c:ext xmlns:c16="http://schemas.microsoft.com/office/drawing/2014/chart" uri="{C3380CC4-5D6E-409C-BE32-E72D297353CC}">
                <c16:uniqueId val="{00000001-91E6-453D-A529-B5F25B041A6C}"/>
              </c:ext>
            </c:extLst>
          </c:dPt>
          <c:dLbls>
            <c:numFmt formatCode="&quot;$&quot;0&quot;M&quot;" sourceLinked="0"/>
            <c:spPr>
              <a:noFill/>
              <a:ln>
                <a:noFill/>
              </a:ln>
              <a:effectLst/>
            </c:spPr>
            <c:txPr>
              <a:bodyPr wrap="none"/>
              <a:lstStyle/>
              <a:p>
                <a:pPr>
                  <a:defRPr sz="1400" b="1">
                    <a:solidFill>
                      <a:srgbClr val="252223"/>
                    </a:solidFill>
                    <a:latin typeface="Roboto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showLeaderLines val="0"/>
              </c:ext>
            </c:extLst>
          </c:dLbls>
          <c:cat>
            <c:strLit>
              <c:ptCount val="5"/>
              <c:pt idx="0">
                <c:v>Field services</c:v>
              </c:pt>
              <c:pt idx="1">
                <c:v>Network operations</c:v>
              </c:pt>
              <c:pt idx="2">
                <c:v>Cloud infrastructure</c:v>
              </c:pt>
              <c:pt idx="3">
                <c:v>Cybersecurity</c:v>
              </c:pt>
              <c:pt idx="4">
                <c:v>Managed IT services</c:v>
              </c:pt>
            </c:strLit>
          </c:cat>
          <c:val>
            <c:numLit>
              <c:formatCode>General</c:formatCode>
              <c:ptCount val="5"/>
              <c:pt idx="0">
                <c:v>9</c:v>
              </c:pt>
              <c:pt idx="1">
                <c:v>14</c:v>
              </c:pt>
              <c:pt idx="2">
                <c:v>18</c:v>
              </c:pt>
              <c:pt idx="3">
                <c:v>27</c:v>
              </c:pt>
              <c:pt idx="4">
                <c:v>42</c:v>
              </c:pt>
            </c:numLit>
          </c:val>
          <c:extLst>
            <c:ext xmlns:c14="http://schemas.microsoft.com/office/drawing/2007/8/2/chart" uri="{6F2FDCE9-48DA-4B69-8628-5D25D57E5C99}">
              <c14:invertSolidFillFmt>
                <c14:spPr xmlns:c14="http://schemas.microsoft.com/office/drawing/2007/8/2/chart">
                  <a:solidFill>
                    <a:srgbClr val="FFFFFF"/>
                  </a:solidFill>
                  <a:ln>
                    <a:noFill/>
                  </a:ln>
                </c14:spPr>
              </c14:invertSolidFillFmt>
            </c:ext>
            <c:ext xmlns:c16="http://schemas.microsoft.com/office/drawing/2014/chart" uri="{C3380CC4-5D6E-409C-BE32-E72D297353CC}">
              <c16:uniqueId val="{00000002-91E6-453D-A529-B5F25B041A6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1"/>
        <c:axId val="2"/>
      </c:barChart>
      <c:catAx>
        <c:axId val="1"/>
        <c:scaling>
          <c:orientation val="minMax"/>
        </c:scaling>
        <c:delete val="0"/>
        <c:axPos val="l"/>
        <c:numFmt formatCode="General" sourceLinked="0"/>
        <c:majorTickMark val="none"/>
        <c:minorTickMark val="none"/>
        <c:tickLblPos val="nextTo"/>
        <c:spPr>
          <a:ln w="9525">
            <a:solidFill>
              <a:srgbClr val="C9C8C8"/>
            </a:solidFill>
          </a:ln>
        </c:spPr>
        <c:txPr>
          <a:bodyPr rot="0" vert="horz"/>
          <a:lstStyle/>
          <a:p>
            <a:pPr>
              <a:defRPr sz="1400" b="0">
                <a:solidFill>
                  <a:srgbClr val="252223"/>
                </a:solidFill>
                <a:latin typeface="Roboto"/>
              </a:defRPr>
            </a:pPr>
            <a:endParaRPr lang="en-US"/>
          </a:p>
        </c:txPr>
        <c:crossAx val="2"/>
        <c:crosses val="autoZero"/>
        <c:auto val="1"/>
        <c:lblAlgn val="ctr"/>
        <c:lblOffset val="100"/>
        <c:noMultiLvlLbl val="1"/>
      </c:catAx>
      <c:valAx>
        <c:axId val="2"/>
        <c:scaling>
          <c:orientation val="minMax"/>
          <c:min val="0"/>
        </c:scaling>
        <c:delete val="1"/>
        <c:axPos val="b"/>
        <c:numFmt formatCode="General" sourceLinked="1"/>
        <c:majorTickMark val="none"/>
        <c:minorTickMark val="none"/>
        <c:tickLblPos val="none"/>
        <c:crossAx val="1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1"/>
  </c:chart>
  <c:spPr>
    <a:noFill/>
    <a:ln>
      <a:noFill/>
    </a:ln>
  </c:spPr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en-US"/>
  <c:roundedCorners val="1"/>
  <c:style val="2"/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v>Americas</c:v>
          </c:tx>
          <c:spPr>
            <a:solidFill>
              <a:srgbClr val="A6A6A6"/>
            </a:solidFill>
            <a:ln>
              <a:noFill/>
            </a:ln>
          </c:spPr>
          <c:invertIfNegative val="1"/>
          <c:dLbls>
            <c:numFmt formatCode="0" sourceLinked="0"/>
            <c:spPr>
              <a:noFill/>
              <a:ln>
                <a:noFill/>
              </a:ln>
              <a:effectLst/>
            </c:spPr>
            <c:txPr>
              <a:bodyPr wrap="none"/>
              <a:lstStyle/>
              <a:p>
                <a:pPr>
                  <a:defRPr sz="1400" b="0">
                    <a:solidFill>
                      <a:srgbClr val="252223"/>
                    </a:solidFill>
                    <a:latin typeface="Roboto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showLeaderLines val="0"/>
              </c:ext>
            </c:extLst>
          </c:dLbls>
          <c:cat>
            <c:strLit>
              <c:ptCount val="4"/>
              <c:pt idx="0">
                <c:v>2022</c:v>
              </c:pt>
              <c:pt idx="1">
                <c:v>2023</c:v>
              </c:pt>
              <c:pt idx="2">
                <c:v>2024</c:v>
              </c:pt>
              <c:pt idx="3">
                <c:v>2025</c:v>
              </c:pt>
            </c:strLit>
          </c:cat>
          <c:val>
            <c:numLit>
              <c:formatCode>General</c:formatCode>
              <c:ptCount val="4"/>
              <c:pt idx="0">
                <c:v>38</c:v>
              </c:pt>
              <c:pt idx="1">
                <c:v>41</c:v>
              </c:pt>
              <c:pt idx="2">
                <c:v>44</c:v>
              </c:pt>
              <c:pt idx="3">
                <c:v>47</c:v>
              </c:pt>
            </c:numLit>
          </c:val>
          <c:extLst>
            <c:ext xmlns:c14="http://schemas.microsoft.com/office/drawing/2007/8/2/chart" uri="{6F2FDCE9-48DA-4B69-8628-5D25D57E5C99}">
              <c14:invertSolidFillFmt>
                <c14:spPr xmlns:c14="http://schemas.microsoft.com/office/drawing/2007/8/2/chart">
                  <a:solidFill>
                    <a:srgbClr val="FFFFFF"/>
                  </a:solidFill>
                  <a:ln>
                    <a:noFill/>
                  </a:ln>
                </c14:spPr>
              </c14:invertSolidFillFmt>
            </c:ext>
            <c:ext xmlns:c16="http://schemas.microsoft.com/office/drawing/2014/chart" uri="{C3380CC4-5D6E-409C-BE32-E72D297353CC}">
              <c16:uniqueId val="{00000000-E999-4E07-AF8F-AB844B801C07}"/>
            </c:ext>
          </c:extLst>
        </c:ser>
        <c:ser>
          <c:idx val="1"/>
          <c:order val="1"/>
          <c:tx>
            <c:v>APAC</c:v>
          </c:tx>
          <c:spPr>
            <a:solidFill>
              <a:srgbClr val="BFBFBF"/>
            </a:solidFill>
            <a:ln>
              <a:noFill/>
            </a:ln>
          </c:spPr>
          <c:invertIfNegative val="1"/>
          <c:dLbls>
            <c:numFmt formatCode="0" sourceLinked="0"/>
            <c:spPr>
              <a:noFill/>
              <a:ln>
                <a:noFill/>
              </a:ln>
              <a:effectLst/>
            </c:spPr>
            <c:txPr>
              <a:bodyPr wrap="none"/>
              <a:lstStyle/>
              <a:p>
                <a:pPr>
                  <a:defRPr sz="1400" b="0">
                    <a:solidFill>
                      <a:srgbClr val="252223"/>
                    </a:solidFill>
                    <a:latin typeface="Roboto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showLeaderLines val="0"/>
              </c:ext>
            </c:extLst>
          </c:dLbls>
          <c:cat>
            <c:strLit>
              <c:ptCount val="4"/>
              <c:pt idx="0">
                <c:v>2022</c:v>
              </c:pt>
              <c:pt idx="1">
                <c:v>2023</c:v>
              </c:pt>
              <c:pt idx="2">
                <c:v>2024</c:v>
              </c:pt>
              <c:pt idx="3">
                <c:v>2025</c:v>
              </c:pt>
            </c:strLit>
          </c:cat>
          <c:val>
            <c:numLit>
              <c:formatCode>General</c:formatCode>
              <c:ptCount val="4"/>
              <c:pt idx="0">
                <c:v>8</c:v>
              </c:pt>
              <c:pt idx="1">
                <c:v>9</c:v>
              </c:pt>
              <c:pt idx="2">
                <c:v>11</c:v>
              </c:pt>
              <c:pt idx="3">
                <c:v>13</c:v>
              </c:pt>
            </c:numLit>
          </c:val>
          <c:extLst>
            <c:ext xmlns:c14="http://schemas.microsoft.com/office/drawing/2007/8/2/chart" uri="{6F2FDCE9-48DA-4B69-8628-5D25D57E5C99}">
              <c14:invertSolidFillFmt>
                <c14:spPr xmlns:c14="http://schemas.microsoft.com/office/drawing/2007/8/2/chart">
                  <a:solidFill>
                    <a:srgbClr val="FFFFFF"/>
                  </a:solidFill>
                  <a:ln>
                    <a:noFill/>
                  </a:ln>
                </c14:spPr>
              </c14:invertSolidFillFmt>
            </c:ext>
            <c:ext xmlns:c16="http://schemas.microsoft.com/office/drawing/2014/chart" uri="{C3380CC4-5D6E-409C-BE32-E72D297353CC}">
              <c16:uniqueId val="{00000001-E999-4E07-AF8F-AB844B801C07}"/>
            </c:ext>
          </c:extLst>
        </c:ser>
        <c:ser>
          <c:idx val="2"/>
          <c:order val="2"/>
          <c:tx>
            <c:v>EMEA</c:v>
          </c:tx>
          <c:spPr>
            <a:solidFill>
              <a:srgbClr val="B1252D"/>
            </a:solidFill>
            <a:ln>
              <a:noFill/>
            </a:ln>
          </c:spPr>
          <c:invertIfNegative val="1"/>
          <c:dLbls>
            <c:numFmt formatCode="0" sourceLinked="0"/>
            <c:spPr>
              <a:noFill/>
              <a:ln>
                <a:noFill/>
              </a:ln>
              <a:effectLst/>
            </c:spPr>
            <c:txPr>
              <a:bodyPr wrap="none"/>
              <a:lstStyle/>
              <a:p>
                <a:pPr>
                  <a:defRPr sz="1400" b="0">
                    <a:solidFill>
                      <a:srgbClr val="FFFFFF"/>
                    </a:solidFill>
                    <a:latin typeface="Roboto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showLeaderLines val="0"/>
              </c:ext>
            </c:extLst>
          </c:dLbls>
          <c:cat>
            <c:strLit>
              <c:ptCount val="4"/>
              <c:pt idx="0">
                <c:v>2022</c:v>
              </c:pt>
              <c:pt idx="1">
                <c:v>2023</c:v>
              </c:pt>
              <c:pt idx="2">
                <c:v>2024</c:v>
              </c:pt>
              <c:pt idx="3">
                <c:v>2025</c:v>
              </c:pt>
            </c:strLit>
          </c:cat>
          <c:val>
            <c:numLit>
              <c:formatCode>General</c:formatCode>
              <c:ptCount val="4"/>
              <c:pt idx="0">
                <c:v>14</c:v>
              </c:pt>
              <c:pt idx="1">
                <c:v>17</c:v>
              </c:pt>
              <c:pt idx="2">
                <c:v>21</c:v>
              </c:pt>
              <c:pt idx="3">
                <c:v>30</c:v>
              </c:pt>
            </c:numLit>
          </c:val>
          <c:extLst>
            <c:ext xmlns:c14="http://schemas.microsoft.com/office/drawing/2007/8/2/chart" uri="{6F2FDCE9-48DA-4B69-8628-5D25D57E5C99}">
              <c14:invertSolidFillFmt>
                <c14:spPr xmlns:c14="http://schemas.microsoft.com/office/drawing/2007/8/2/chart">
                  <a:solidFill>
                    <a:srgbClr val="FFFFFF"/>
                  </a:solidFill>
                  <a:ln>
                    <a:noFill/>
                  </a:ln>
                </c14:spPr>
              </c14:invertSolidFillFmt>
            </c:ext>
            <c:ext xmlns:c16="http://schemas.microsoft.com/office/drawing/2014/chart" uri="{C3380CC4-5D6E-409C-BE32-E72D297353CC}">
              <c16:uniqueId val="{00000002-E999-4E07-AF8F-AB844B801C07}"/>
            </c:ext>
          </c:extLst>
        </c:ser>
        <c:ser>
          <c:idx val="3"/>
          <c:order val="3"/>
          <c:tx>
            <c:v>Totals</c:v>
          </c:tx>
          <c:spPr>
            <a:noFill/>
            <a:ln>
              <a:noFill/>
            </a:ln>
          </c:spPr>
          <c:invertIfNegative val="1"/>
          <c:dLbls>
            <c:numFmt formatCode="&quot;$&quot;0&quot;M&quot;" sourceLinked="0"/>
            <c:spPr>
              <a:noFill/>
              <a:ln>
                <a:noFill/>
              </a:ln>
              <a:effectLst/>
            </c:spPr>
            <c:txPr>
              <a:bodyPr wrap="none"/>
              <a:lstStyle/>
              <a:p>
                <a:pPr>
                  <a:defRPr sz="1400" b="1">
                    <a:solidFill>
                      <a:srgbClr val="595959"/>
                    </a:solidFill>
                    <a:latin typeface="Roboto"/>
                  </a:defRPr>
                </a:pPr>
                <a:endParaRPr lang="en-US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showLeaderLines val="0"/>
              </c:ext>
            </c:extLst>
          </c:dLbls>
          <c:cat>
            <c:strLit>
              <c:ptCount val="4"/>
              <c:pt idx="0">
                <c:v>2022</c:v>
              </c:pt>
              <c:pt idx="1">
                <c:v>2023</c:v>
              </c:pt>
              <c:pt idx="2">
                <c:v>2024</c:v>
              </c:pt>
              <c:pt idx="3">
                <c:v>2025</c:v>
              </c:pt>
            </c:strLit>
          </c:cat>
          <c:val>
            <c:numLit>
              <c:formatCode>General</c:formatCode>
              <c:ptCount val="4"/>
              <c:pt idx="0">
                <c:v>60</c:v>
              </c:pt>
              <c:pt idx="1">
                <c:v>67</c:v>
              </c:pt>
              <c:pt idx="2">
                <c:v>76</c:v>
              </c:pt>
              <c:pt idx="3">
                <c:v>90</c:v>
              </c:pt>
            </c:numLit>
          </c:val>
          <c:extLst>
            <c:ext xmlns:c16="http://schemas.microsoft.com/office/drawing/2014/chart" uri="{C3380CC4-5D6E-409C-BE32-E72D297353CC}">
              <c16:uniqueId val="{00000003-E999-4E07-AF8F-AB844B801C0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1"/>
        <c:axId val="2"/>
      </c:barChart>
      <c:catAx>
        <c:axId val="1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ln w="9525">
            <a:solidFill>
              <a:srgbClr val="C9C8C8"/>
            </a:solidFill>
          </a:ln>
        </c:spPr>
        <c:txPr>
          <a:bodyPr rot="0" vert="horz"/>
          <a:lstStyle/>
          <a:p>
            <a:pPr>
              <a:defRPr sz="1400" b="0">
                <a:solidFill>
                  <a:srgbClr val="252223"/>
                </a:solidFill>
                <a:latin typeface="Roboto"/>
              </a:defRPr>
            </a:pPr>
            <a:endParaRPr lang="en-US"/>
          </a:p>
        </c:txPr>
        <c:crossAx val="2"/>
        <c:crosses val="autoZero"/>
        <c:auto val="1"/>
        <c:lblAlgn val="ctr"/>
        <c:lblOffset val="100"/>
        <c:noMultiLvlLbl val="1"/>
      </c:catAx>
      <c:valAx>
        <c:axId val="2"/>
        <c:scaling>
          <c:orientation val="minMax"/>
          <c:max val="113"/>
          <c:min val="0"/>
        </c:scaling>
        <c:delete val="1"/>
        <c:axPos val="l"/>
        <c:numFmt formatCode="General" sourceLinked="1"/>
        <c:majorTickMark val="none"/>
        <c:minorTickMark val="none"/>
        <c:tickLblPos val="none"/>
        <c:crossAx val="1"/>
        <c:crosses val="autoZero"/>
        <c:crossBetween val="between"/>
      </c:valAx>
      <c:spPr>
        <a:noFill/>
        <a:ln>
          <a:noFill/>
        </a:ln>
      </c:spPr>
    </c:plotArea>
    <c:legend>
      <c:legendPos val="t"/>
      <c:legendEntry>
        <c:idx val="3"/>
        <c:delete val="1"/>
      </c:legendEntry>
      <c:overlay val="0"/>
      <c:txPr>
        <a:bodyPr rot="0" vert="horz"/>
        <a:lstStyle/>
        <a:p>
          <a:pPr>
            <a:defRPr sz="1200" b="0">
              <a:solidFill>
                <a:srgbClr val="6B6566"/>
              </a:solidFill>
              <a:latin typeface="Roboto"/>
            </a:defRPr>
          </a:pPr>
          <a:endParaRPr lang="en-US"/>
        </a:p>
      </c:txPr>
    </c:legend>
    <c:plotVisOnly val="1"/>
    <c:dispBlanksAs val="gap"/>
    <c:showDLblsOverMax val="1"/>
  </c:chart>
  <c:spPr>
    <a:noFill/>
    <a:ln>
      <a:noFill/>
    </a:ln>
  </c:spPr>
</c:chartSpace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" name="USA people map (background)" descr="USA people map (background)"/>
          <p:cNvPicPr>
            <a:picLocks noGrp="1" noChangeAspect="1"/>
          </p:cNvPicPr>
          <p:nvPr userDrawn="1"/>
        </p:nvPicPr>
        <p:blipFill>
          <a:blip r:embed="rId2">
            <a:alphaModFix amt="12000"/>
          </a:blip>
          <a:stretch>
            <a:fillRect/>
          </a:stretch>
        </p:blipFill>
        <p:spPr>
          <a:xfrm>
            <a:off x="3175000" y="1524000"/>
            <a:ext cx="7112000" cy="5105400"/>
          </a:xfrm>
          <a:prstGeom prst="rect">
            <a:avLst/>
          </a:prstGeom>
        </p:spPr>
      </p:pic>
      <p:pic>
        <p:nvPicPr>
          <p:cNvPr id="141" name="Brand outline 1 (background)" descr="Brand outline 1 (background)"/>
          <p:cNvPicPr>
            <a:picLocks noGrp="1" noChangeAspect="1"/>
          </p:cNvPicPr>
          <p:nvPr userDrawn="1"/>
        </p:nvPicPr>
        <p:blipFill>
          <a:blip r:embed="rId3">
            <a:alphaModFix amt="60000"/>
          </a:blip>
          <a:stretch>
            <a:fillRect/>
          </a:stretch>
        </p:blipFill>
        <p:spPr>
          <a:xfrm>
            <a:off x="9144000" y="381000"/>
            <a:ext cx="2870200" cy="5715000"/>
          </a:xfrm>
          <a:prstGeom prst="rect">
            <a:avLst/>
          </a:prstGeom>
        </p:spPr>
      </p:pic>
      <p:pic>
        <p:nvPicPr>
          <p:cNvPr id="10" name="S1S Logo" descr="Source 1 Solutions logo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191000" y="1498600"/>
            <a:ext cx="3810000" cy="1008529"/>
          </a:xfrm>
          <a:prstGeom prst="rect">
            <a:avLst/>
          </a:prstGeom>
        </p:spPr>
      </p:pic>
      <p:sp>
        <p:nvSpPr>
          <p:cNvPr id="11" name="Accent Bar"/>
          <p:cNvSpPr/>
          <p:nvPr userDrawn="1"/>
        </p:nvSpPr>
        <p:spPr>
          <a:xfrm>
            <a:off x="5867400" y="2946400"/>
            <a:ext cx="457200" cy="50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16000" y="3200400"/>
            <a:ext cx="10160000" cy="1066800"/>
          </a:xfrm>
          <a:prstGeom prst="rect">
            <a:avLst/>
          </a:prstGeom>
        </p:spPr>
        <p:txBody>
          <a:bodyPr vert="horz" lIns="0" tIns="0" rIns="0" bIns="0" anchor="t">
            <a:normAutofit/>
          </a:bodyPr>
          <a:lstStyle>
            <a:lvl1pPr algn="ctr">
              <a:defRPr sz="4400"/>
            </a:lvl1pPr>
          </a:lstStyle>
          <a:p>
            <a:r>
              <a:rPr lang="en-US"/>
              <a:t>Click to edit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16000" y="4368800"/>
            <a:ext cx="10160000" cy="71120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spcBef>
                <a:spcPts val="0"/>
              </a:spcBef>
              <a:buNone/>
              <a:defRPr sz="1800">
                <a:solidFill>
                  <a:srgbClr val="6E6869"/>
                </a:solidFill>
              </a:defRPr>
            </a:lvl1pPr>
          </a:lstStyle>
          <a:p>
            <a:r>
              <a:rPr lang="en-US"/>
              <a:t>Click to edit subtitle</a:t>
            </a:r>
          </a:p>
        </p:txBody>
      </p:sp>
      <p:sp>
        <p:nvSpPr>
          <p:cNvPr id="4" name="Presenter"/>
          <p:cNvSpPr>
            <a:spLocks noGrp="1"/>
          </p:cNvSpPr>
          <p:nvPr>
            <p:ph type="body" sz="quarter" idx="13"/>
          </p:nvPr>
        </p:nvSpPr>
        <p:spPr>
          <a:xfrm>
            <a:off x="1016000" y="5740400"/>
            <a:ext cx="10160000" cy="304800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ctr">
              <a:spcBef>
                <a:spcPts val="0"/>
              </a:spcBef>
              <a:buNone/>
              <a:defRPr sz="1200" cap="all" spc="150">
                <a:solidFill>
                  <a:schemeClr val="tx1"/>
                </a:solidFill>
              </a:defRPr>
            </a:lvl1pPr>
          </a:lstStyle>
          <a:p>
            <a:r>
              <a:rPr lang="en-US"/>
              <a:t>Presented by: Name, Title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" name="USA people map (background)" descr="USA people map (background)"/>
          <p:cNvPicPr>
            <a:picLocks noGrp="1" noChangeAspect="1"/>
          </p:cNvPicPr>
          <p:nvPr userDrawn="1"/>
        </p:nvPicPr>
        <p:blipFill>
          <a:blip r:embed="rId2">
            <a:alphaModFix amt="12000"/>
          </a:blip>
          <a:stretch>
            <a:fillRect/>
          </a:stretch>
        </p:blipFill>
        <p:spPr>
          <a:xfrm>
            <a:off x="3175000" y="1524000"/>
            <a:ext cx="7112000" cy="5105400"/>
          </a:xfrm>
          <a:prstGeom prst="rect">
            <a:avLst/>
          </a:prstGeom>
        </p:spPr>
      </p:pic>
      <p:pic>
        <p:nvPicPr>
          <p:cNvPr id="141" name="Brand outline 1 (background)" descr="Brand outline 1 (background)"/>
          <p:cNvPicPr>
            <a:picLocks noGrp="1" noChangeAspect="1"/>
          </p:cNvPicPr>
          <p:nvPr userDrawn="1"/>
        </p:nvPicPr>
        <p:blipFill>
          <a:blip r:embed="rId3">
            <a:alphaModFix amt="60000"/>
          </a:blip>
          <a:stretch>
            <a:fillRect/>
          </a:stretch>
        </p:blipFill>
        <p:spPr>
          <a:xfrm>
            <a:off x="9144000" y="381000"/>
            <a:ext cx="2870200" cy="5715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0" tIns="0" rIns="0" bIns="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4" name="Footer Placeholder"/>
          <p:cNvSpPr>
            <a:spLocks noGrp="1"/>
          </p:cNvSpPr>
          <p:nvPr>
            <p:ph type="ftr" sz="quarter" idx="3"/>
          </p:nvPr>
        </p:nvSpPr>
        <p:spPr>
          <a:xfrm>
            <a:off x="6350000" y="6350000"/>
            <a:ext cx="4318000" cy="254000"/>
          </a:xfrm>
          <a:prstGeom prst="rect">
            <a:avLst/>
          </a:prstGeom>
        </p:spPr>
        <p:txBody>
          <a:bodyPr vert="horz" lIns="0" tIns="0" rIns="0" bIns="0" anchor="ctr"/>
          <a:lstStyle>
            <a:lvl1pPr algn="r">
              <a:defRPr sz="1000">
                <a:solidFill>
                  <a:srgbClr val="6E6869"/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"/>
          <p:cNvSpPr>
            <a:spLocks noGrp="1"/>
          </p:cNvSpPr>
          <p:nvPr>
            <p:ph type="sldNum" sz="quarter" idx="4"/>
          </p:nvPr>
        </p:nvSpPr>
        <p:spPr>
          <a:xfrm>
            <a:off x="10820400" y="6350000"/>
            <a:ext cx="762000" cy="254000"/>
          </a:xfrm>
          <a:prstGeom prst="rect">
            <a:avLst/>
          </a:prstGeom>
        </p:spPr>
        <p:txBody>
          <a:bodyPr vert="horz" lIns="0" tIns="0" rIns="0" bIns="0" anchor="ctr"/>
          <a:lstStyle>
            <a:lvl1pPr algn="r">
              <a:defRPr sz="1000">
                <a:solidFill>
                  <a:srgbClr val="6E6869"/>
                </a:solidFill>
              </a:defRPr>
            </a:lvl1pPr>
          </a:lstStyle>
          <a:p>
            <a:fld id="{B6F15528-21DE-4FAA-801E-634DDDAF4B2B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>
  <p:cSld name="Section Header">
    <p:bg>
      <p:bgPr>
        <a:solidFill>
          <a:srgbClr val="25222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" name="Brand outline 1 (background)" descr="Brand outline 1 (background)"/>
          <p:cNvPicPr>
            <a:picLocks noGrp="1" noChangeAspect="1"/>
          </p:cNvPicPr>
          <p:nvPr userDrawn="1"/>
        </p:nvPicPr>
        <p:blipFill>
          <a:blip r:embed="rId2">
            <a:alphaModFix amt="80000"/>
          </a:blip>
          <a:stretch>
            <a:fillRect/>
          </a:stretch>
        </p:blipFill>
        <p:spPr>
          <a:xfrm>
            <a:off x="9144000" y="381000"/>
            <a:ext cx="2870200" cy="5715000"/>
          </a:xfrm>
          <a:prstGeom prst="rect">
            <a:avLst/>
          </a:prstGeom>
        </p:spPr>
      </p:pic>
      <p:sp>
        <p:nvSpPr>
          <p:cNvPr id="10" name="Accent Bar"/>
          <p:cNvSpPr/>
          <p:nvPr userDrawn="1"/>
        </p:nvSpPr>
        <p:spPr>
          <a:xfrm>
            <a:off x="609600" y="2489200"/>
            <a:ext cx="609600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17800"/>
            <a:ext cx="9906000" cy="1016000"/>
          </a:xfrm>
          <a:prstGeom prst="rect">
            <a:avLst/>
          </a:prstGeom>
        </p:spPr>
        <p:txBody>
          <a:bodyPr vert="horz" lIns="0" tIns="0" rIns="0" bIns="0" anchor="t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/>
              <a:t>Section title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835400"/>
            <a:ext cx="9906000" cy="762000"/>
          </a:xfrm>
          <a:prstGeom prst="rect">
            <a:avLst/>
          </a:prstGeom>
        </p:spPr>
        <p:txBody>
          <a:bodyPr vert="horz" lIns="0" tIns="0" rIns="0" bIns="0"/>
          <a:lstStyle>
            <a:lvl1pPr marL="0" indent="0">
              <a:spcBef>
                <a:spcPts val="0"/>
              </a:spcBef>
              <a:buNone/>
              <a:defRPr sz="1600">
                <a:solidFill>
                  <a:srgbClr val="C9C5C6"/>
                </a:solidFill>
              </a:defRPr>
            </a:lvl1pPr>
          </a:lstStyle>
          <a:p>
            <a:r>
              <a:rPr lang="en-US"/>
              <a:t>Section description</a:t>
            </a:r>
          </a:p>
        </p:txBody>
      </p:sp>
      <p:pic>
        <p:nvPicPr>
          <p:cNvPr id="11" name="S1S Logo" descr="Source 1 Solutions logo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09600" y="6223000"/>
            <a:ext cx="1054100" cy="27902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" name="USA people map (background)" descr="USA people map (background)"/>
          <p:cNvPicPr>
            <a:picLocks noGrp="1" noChangeAspect="1"/>
          </p:cNvPicPr>
          <p:nvPr userDrawn="1"/>
        </p:nvPicPr>
        <p:blipFill>
          <a:blip r:embed="rId2">
            <a:alphaModFix amt="12000"/>
          </a:blip>
          <a:stretch>
            <a:fillRect/>
          </a:stretch>
        </p:blipFill>
        <p:spPr>
          <a:xfrm>
            <a:off x="3175000" y="1524000"/>
            <a:ext cx="7112000" cy="5105400"/>
          </a:xfrm>
          <a:prstGeom prst="rect">
            <a:avLst/>
          </a:prstGeom>
        </p:spPr>
      </p:pic>
      <p:pic>
        <p:nvPicPr>
          <p:cNvPr id="141" name="Brand outline 1 (background)" descr="Brand outline 1 (background)"/>
          <p:cNvPicPr>
            <a:picLocks noGrp="1" noChangeAspect="1"/>
          </p:cNvPicPr>
          <p:nvPr userDrawn="1"/>
        </p:nvPicPr>
        <p:blipFill>
          <a:blip r:embed="rId3">
            <a:alphaModFix amt="60000"/>
          </a:blip>
          <a:stretch>
            <a:fillRect/>
          </a:stretch>
        </p:blipFill>
        <p:spPr>
          <a:xfrm>
            <a:off x="9144000" y="381000"/>
            <a:ext cx="2870200" cy="5715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0" tIns="0" rIns="0" bIns="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778000"/>
            <a:ext cx="5334000" cy="4191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48400" y="1778000"/>
            <a:ext cx="5334000" cy="4191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5" name="Footer Placeholder"/>
          <p:cNvSpPr>
            <a:spLocks noGrp="1"/>
          </p:cNvSpPr>
          <p:nvPr>
            <p:ph type="ftr" sz="quarter" idx="3"/>
          </p:nvPr>
        </p:nvSpPr>
        <p:spPr>
          <a:xfrm>
            <a:off x="6350000" y="6350000"/>
            <a:ext cx="4318000" cy="254000"/>
          </a:xfrm>
          <a:prstGeom prst="rect">
            <a:avLst/>
          </a:prstGeom>
        </p:spPr>
        <p:txBody>
          <a:bodyPr vert="horz" lIns="0" tIns="0" rIns="0" bIns="0" anchor="ctr"/>
          <a:lstStyle>
            <a:lvl1pPr algn="r">
              <a:defRPr sz="1000">
                <a:solidFill>
                  <a:srgbClr val="6E6869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"/>
          <p:cNvSpPr>
            <a:spLocks noGrp="1"/>
          </p:cNvSpPr>
          <p:nvPr>
            <p:ph type="sldNum" sz="quarter" idx="4"/>
          </p:nvPr>
        </p:nvSpPr>
        <p:spPr>
          <a:xfrm>
            <a:off x="10820400" y="6350000"/>
            <a:ext cx="762000" cy="254000"/>
          </a:xfrm>
          <a:prstGeom prst="rect">
            <a:avLst/>
          </a:prstGeom>
        </p:spPr>
        <p:txBody>
          <a:bodyPr vert="horz" lIns="0" tIns="0" rIns="0" bIns="0" anchor="ctr"/>
          <a:lstStyle>
            <a:lvl1pPr algn="r">
              <a:defRPr sz="1000">
                <a:solidFill>
                  <a:srgbClr val="6E6869"/>
                </a:solidFill>
              </a:defRPr>
            </a:lvl1pPr>
          </a:lstStyle>
          <a:p>
            <a:fld id="{B6F15528-21DE-4FAA-801E-634DDDAF4B2B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" name="USA people map (background)" descr="USA people map (background)"/>
          <p:cNvPicPr>
            <a:picLocks noGrp="1" noChangeAspect="1"/>
          </p:cNvPicPr>
          <p:nvPr userDrawn="1"/>
        </p:nvPicPr>
        <p:blipFill>
          <a:blip r:embed="rId2">
            <a:alphaModFix amt="12000"/>
          </a:blip>
          <a:stretch>
            <a:fillRect/>
          </a:stretch>
        </p:blipFill>
        <p:spPr>
          <a:xfrm>
            <a:off x="3175000" y="1524000"/>
            <a:ext cx="7112000" cy="5105400"/>
          </a:xfrm>
          <a:prstGeom prst="rect">
            <a:avLst/>
          </a:prstGeom>
        </p:spPr>
      </p:pic>
      <p:pic>
        <p:nvPicPr>
          <p:cNvPr id="141" name="Brand outline 1 (background)" descr="Brand outline 1 (background)"/>
          <p:cNvPicPr>
            <a:picLocks noGrp="1" noChangeAspect="1"/>
          </p:cNvPicPr>
          <p:nvPr userDrawn="1"/>
        </p:nvPicPr>
        <p:blipFill>
          <a:blip r:embed="rId3">
            <a:alphaModFix amt="60000"/>
          </a:blip>
          <a:stretch>
            <a:fillRect/>
          </a:stretch>
        </p:blipFill>
        <p:spPr>
          <a:xfrm>
            <a:off x="9144000" y="381000"/>
            <a:ext cx="2870200" cy="5715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0" tIns="0" rIns="0" bIns="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778000"/>
            <a:ext cx="5334000" cy="431800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US"/>
              <a:t>Header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336800"/>
            <a:ext cx="5334000" cy="36322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48400" y="1778000"/>
            <a:ext cx="5334000" cy="431800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US"/>
              <a:t>Header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8400" y="2336800"/>
            <a:ext cx="5334000" cy="36322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Footer Placeholder"/>
          <p:cNvSpPr>
            <a:spLocks noGrp="1"/>
          </p:cNvSpPr>
          <p:nvPr>
            <p:ph type="ftr" sz="quarter" idx="3"/>
          </p:nvPr>
        </p:nvSpPr>
        <p:spPr>
          <a:xfrm>
            <a:off x="6350000" y="6350000"/>
            <a:ext cx="4318000" cy="254000"/>
          </a:xfrm>
          <a:prstGeom prst="rect">
            <a:avLst/>
          </a:prstGeom>
        </p:spPr>
        <p:txBody>
          <a:bodyPr vert="horz" lIns="0" tIns="0" rIns="0" bIns="0" anchor="ctr"/>
          <a:lstStyle>
            <a:lvl1pPr algn="r">
              <a:defRPr sz="1000">
                <a:solidFill>
                  <a:srgbClr val="6E6869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Slide Number Placeholder"/>
          <p:cNvSpPr>
            <a:spLocks noGrp="1"/>
          </p:cNvSpPr>
          <p:nvPr>
            <p:ph type="sldNum" sz="quarter" idx="4"/>
          </p:nvPr>
        </p:nvSpPr>
        <p:spPr>
          <a:xfrm>
            <a:off x="10820400" y="6350000"/>
            <a:ext cx="762000" cy="254000"/>
          </a:xfrm>
          <a:prstGeom prst="rect">
            <a:avLst/>
          </a:prstGeom>
        </p:spPr>
        <p:txBody>
          <a:bodyPr vert="horz" lIns="0" tIns="0" rIns="0" bIns="0" anchor="ctr"/>
          <a:lstStyle>
            <a:lvl1pPr algn="r">
              <a:defRPr sz="1000">
                <a:solidFill>
                  <a:srgbClr val="6E6869"/>
                </a:solidFill>
              </a:defRPr>
            </a:lvl1pPr>
          </a:lstStyle>
          <a:p>
            <a:fld id="{B6F15528-21DE-4FAA-801E-634DDDAF4B2B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" name="USA people map (background)" descr="USA people map (background)"/>
          <p:cNvPicPr>
            <a:picLocks noGrp="1" noChangeAspect="1"/>
          </p:cNvPicPr>
          <p:nvPr userDrawn="1"/>
        </p:nvPicPr>
        <p:blipFill>
          <a:blip r:embed="rId2">
            <a:alphaModFix amt="12000"/>
          </a:blip>
          <a:stretch>
            <a:fillRect/>
          </a:stretch>
        </p:blipFill>
        <p:spPr>
          <a:xfrm>
            <a:off x="3175000" y="1524000"/>
            <a:ext cx="7112000" cy="5105400"/>
          </a:xfrm>
          <a:prstGeom prst="rect">
            <a:avLst/>
          </a:prstGeom>
        </p:spPr>
      </p:pic>
      <p:pic>
        <p:nvPicPr>
          <p:cNvPr id="141" name="Brand outline 1 (background)" descr="Brand outline 1 (background)"/>
          <p:cNvPicPr>
            <a:picLocks noGrp="1" noChangeAspect="1"/>
          </p:cNvPicPr>
          <p:nvPr userDrawn="1"/>
        </p:nvPicPr>
        <p:blipFill>
          <a:blip r:embed="rId3">
            <a:alphaModFix amt="60000"/>
          </a:blip>
          <a:stretch>
            <a:fillRect/>
          </a:stretch>
        </p:blipFill>
        <p:spPr>
          <a:xfrm>
            <a:off x="9144000" y="381000"/>
            <a:ext cx="2870200" cy="5715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0" tIns="0" rIns="0" bIns="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"/>
          <p:cNvSpPr>
            <a:spLocks noGrp="1"/>
          </p:cNvSpPr>
          <p:nvPr>
            <p:ph type="ftr" sz="quarter" idx="3"/>
          </p:nvPr>
        </p:nvSpPr>
        <p:spPr>
          <a:xfrm>
            <a:off x="6350000" y="6350000"/>
            <a:ext cx="4318000" cy="254000"/>
          </a:xfrm>
          <a:prstGeom prst="rect">
            <a:avLst/>
          </a:prstGeom>
        </p:spPr>
        <p:txBody>
          <a:bodyPr vert="horz" lIns="0" tIns="0" rIns="0" bIns="0" anchor="ctr"/>
          <a:lstStyle>
            <a:lvl1pPr algn="r">
              <a:defRPr sz="1000">
                <a:solidFill>
                  <a:srgbClr val="6E6869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Slide Number Placeholder"/>
          <p:cNvSpPr>
            <a:spLocks noGrp="1"/>
          </p:cNvSpPr>
          <p:nvPr>
            <p:ph type="sldNum" sz="quarter" idx="4"/>
          </p:nvPr>
        </p:nvSpPr>
        <p:spPr>
          <a:xfrm>
            <a:off x="10820400" y="6350000"/>
            <a:ext cx="762000" cy="254000"/>
          </a:xfrm>
          <a:prstGeom prst="rect">
            <a:avLst/>
          </a:prstGeom>
        </p:spPr>
        <p:txBody>
          <a:bodyPr vert="horz" lIns="0" tIns="0" rIns="0" bIns="0" anchor="ctr"/>
          <a:lstStyle>
            <a:lvl1pPr algn="r">
              <a:defRPr sz="1000">
                <a:solidFill>
                  <a:srgbClr val="6E6869"/>
                </a:solidFill>
              </a:defRPr>
            </a:lvl1pPr>
          </a:lstStyle>
          <a:p>
            <a:fld id="{B6F15528-21DE-4FAA-801E-634DDDAF4B2B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" name="USA people map (background)" descr="USA people map (background)"/>
          <p:cNvPicPr>
            <a:picLocks noGrp="1" noChangeAspect="1"/>
          </p:cNvPicPr>
          <p:nvPr userDrawn="1"/>
        </p:nvPicPr>
        <p:blipFill>
          <a:blip r:embed="rId2">
            <a:alphaModFix amt="12000"/>
          </a:blip>
          <a:stretch>
            <a:fillRect/>
          </a:stretch>
        </p:blipFill>
        <p:spPr>
          <a:xfrm>
            <a:off x="3175000" y="1524000"/>
            <a:ext cx="7112000" cy="5105400"/>
          </a:xfrm>
          <a:prstGeom prst="rect">
            <a:avLst/>
          </a:prstGeom>
        </p:spPr>
      </p:pic>
      <p:pic>
        <p:nvPicPr>
          <p:cNvPr id="141" name="Brand outline 1 (background)" descr="Brand outline 1 (background)"/>
          <p:cNvPicPr>
            <a:picLocks noGrp="1" noChangeAspect="1"/>
          </p:cNvPicPr>
          <p:nvPr userDrawn="1"/>
        </p:nvPicPr>
        <p:blipFill>
          <a:blip r:embed="rId3">
            <a:alphaModFix amt="60000"/>
          </a:blip>
          <a:stretch>
            <a:fillRect/>
          </a:stretch>
        </p:blipFill>
        <p:spPr>
          <a:xfrm>
            <a:off x="9144000" y="381000"/>
            <a:ext cx="2870200" cy="5715000"/>
          </a:xfrm>
          <a:prstGeom prst="rect">
            <a:avLst/>
          </a:prstGeom>
        </p:spPr>
      </p:pic>
      <p:sp>
        <p:nvSpPr>
          <p:cNvPr id="2" name="Footer Placeholder"/>
          <p:cNvSpPr>
            <a:spLocks noGrp="1"/>
          </p:cNvSpPr>
          <p:nvPr>
            <p:ph type="ftr" sz="quarter" idx="3"/>
          </p:nvPr>
        </p:nvSpPr>
        <p:spPr>
          <a:xfrm>
            <a:off x="6350000" y="6350000"/>
            <a:ext cx="4318000" cy="254000"/>
          </a:xfrm>
          <a:prstGeom prst="rect">
            <a:avLst/>
          </a:prstGeom>
        </p:spPr>
        <p:txBody>
          <a:bodyPr vert="horz" lIns="0" tIns="0" rIns="0" bIns="0" anchor="ctr"/>
          <a:lstStyle>
            <a:lvl1pPr algn="r">
              <a:defRPr sz="1000">
                <a:solidFill>
                  <a:srgbClr val="6E6869"/>
                </a:solidFill>
              </a:defRPr>
            </a:lvl1pPr>
          </a:lstStyle>
          <a:p>
            <a:endParaRPr lang="en-US"/>
          </a:p>
        </p:txBody>
      </p:sp>
      <p:sp>
        <p:nvSpPr>
          <p:cNvPr id="3" name="Slide Number Placeholder"/>
          <p:cNvSpPr>
            <a:spLocks noGrp="1"/>
          </p:cNvSpPr>
          <p:nvPr>
            <p:ph type="sldNum" sz="quarter" idx="4"/>
          </p:nvPr>
        </p:nvSpPr>
        <p:spPr>
          <a:xfrm>
            <a:off x="10820400" y="6350000"/>
            <a:ext cx="762000" cy="254000"/>
          </a:xfrm>
          <a:prstGeom prst="rect">
            <a:avLst/>
          </a:prstGeom>
        </p:spPr>
        <p:txBody>
          <a:bodyPr vert="horz" lIns="0" tIns="0" rIns="0" bIns="0" anchor="ctr"/>
          <a:lstStyle>
            <a:lvl1pPr algn="r">
              <a:defRPr sz="1000">
                <a:solidFill>
                  <a:srgbClr val="6E6869"/>
                </a:solidFill>
              </a:defRPr>
            </a:lvl1pPr>
          </a:lstStyle>
          <a:p>
            <a:fld id="{B6F15528-21DE-4FAA-801E-634DDDAF4B2B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" name="USA people map (background)" descr="USA people map (background)"/>
          <p:cNvPicPr>
            <a:picLocks noGrp="1" noChangeAspect="1"/>
          </p:cNvPicPr>
          <p:nvPr userDrawn="1"/>
        </p:nvPicPr>
        <p:blipFill>
          <a:blip r:embed="rId2">
            <a:alphaModFix amt="12000"/>
          </a:blip>
          <a:stretch>
            <a:fillRect/>
          </a:stretch>
        </p:blipFill>
        <p:spPr>
          <a:xfrm>
            <a:off x="3175000" y="1524000"/>
            <a:ext cx="7112000" cy="5105400"/>
          </a:xfrm>
          <a:prstGeom prst="rect">
            <a:avLst/>
          </a:prstGeom>
        </p:spPr>
      </p:pic>
      <p:pic>
        <p:nvPicPr>
          <p:cNvPr id="141" name="Brand outline 1 (background)" descr="Brand outline 1 (background)"/>
          <p:cNvPicPr>
            <a:picLocks noGrp="1" noChangeAspect="1"/>
          </p:cNvPicPr>
          <p:nvPr userDrawn="1"/>
        </p:nvPicPr>
        <p:blipFill>
          <a:blip r:embed="rId3">
            <a:alphaModFix amt="60000"/>
          </a:blip>
          <a:stretch>
            <a:fillRect/>
          </a:stretch>
        </p:blipFill>
        <p:spPr>
          <a:xfrm>
            <a:off x="9144000" y="381000"/>
            <a:ext cx="2870200" cy="5715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60400"/>
            <a:ext cx="3810000" cy="1143000"/>
          </a:xfrm>
          <a:prstGeom prst="rect">
            <a:avLst/>
          </a:prstGeom>
        </p:spPr>
        <p:txBody>
          <a:bodyPr vert="horz" lIns="0" tIns="0" rIns="0" bIns="0" rtlCol="0"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6800" y="660400"/>
            <a:ext cx="6705600" cy="53086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1981200"/>
            <a:ext cx="3810000" cy="3987800"/>
          </a:xfrm>
          <a:prstGeom prst="rect">
            <a:avLst/>
          </a:prstGeom>
        </p:spPr>
        <p:txBody>
          <a:bodyPr vert="horz" lIns="0" tIns="0" rIns="0" bIns="0"/>
          <a:lstStyle>
            <a:lvl1pPr marL="0" indent="0">
              <a:spcBef>
                <a:spcPts val="600"/>
              </a:spcBef>
              <a:buNone/>
              <a:defRPr sz="1600">
                <a:solidFill>
                  <a:srgbClr val="6E6869"/>
                </a:solidFill>
              </a:defRPr>
            </a:lvl1pPr>
          </a:lstStyle>
          <a:p>
            <a:r>
              <a:rPr lang="en-US"/>
              <a:t>Click to edit caption</a:t>
            </a:r>
          </a:p>
        </p:txBody>
      </p:sp>
      <p:sp>
        <p:nvSpPr>
          <p:cNvPr id="5" name="Footer Placeholder"/>
          <p:cNvSpPr>
            <a:spLocks noGrp="1"/>
          </p:cNvSpPr>
          <p:nvPr>
            <p:ph type="ftr" sz="quarter" idx="3"/>
          </p:nvPr>
        </p:nvSpPr>
        <p:spPr>
          <a:xfrm>
            <a:off x="6350000" y="6350000"/>
            <a:ext cx="4318000" cy="254000"/>
          </a:xfrm>
          <a:prstGeom prst="rect">
            <a:avLst/>
          </a:prstGeom>
        </p:spPr>
        <p:txBody>
          <a:bodyPr vert="horz" lIns="0" tIns="0" rIns="0" bIns="0" anchor="ctr"/>
          <a:lstStyle>
            <a:lvl1pPr algn="r">
              <a:defRPr sz="1000">
                <a:solidFill>
                  <a:srgbClr val="6E6869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"/>
          <p:cNvSpPr>
            <a:spLocks noGrp="1"/>
          </p:cNvSpPr>
          <p:nvPr>
            <p:ph type="sldNum" sz="quarter" idx="4"/>
          </p:nvPr>
        </p:nvSpPr>
        <p:spPr>
          <a:xfrm>
            <a:off x="10820400" y="6350000"/>
            <a:ext cx="762000" cy="254000"/>
          </a:xfrm>
          <a:prstGeom prst="rect">
            <a:avLst/>
          </a:prstGeom>
        </p:spPr>
        <p:txBody>
          <a:bodyPr vert="horz" lIns="0" tIns="0" rIns="0" bIns="0" anchor="ctr"/>
          <a:lstStyle>
            <a:lvl1pPr algn="r">
              <a:defRPr sz="1000">
                <a:solidFill>
                  <a:srgbClr val="6E6869"/>
                </a:solidFill>
              </a:defRPr>
            </a:lvl1pPr>
          </a:lstStyle>
          <a:p>
            <a:fld id="{B6F15528-21DE-4FAA-801E-634DDDAF4B2B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" name="USA people map (background)" descr="USA people map (background)"/>
          <p:cNvPicPr>
            <a:picLocks noGrp="1" noChangeAspect="1"/>
          </p:cNvPicPr>
          <p:nvPr userDrawn="1"/>
        </p:nvPicPr>
        <p:blipFill>
          <a:blip r:embed="rId2">
            <a:alphaModFix amt="12000"/>
          </a:blip>
          <a:stretch>
            <a:fillRect/>
          </a:stretch>
        </p:blipFill>
        <p:spPr>
          <a:xfrm>
            <a:off x="3175000" y="1524000"/>
            <a:ext cx="7112000" cy="5105400"/>
          </a:xfrm>
          <a:prstGeom prst="rect">
            <a:avLst/>
          </a:prstGeom>
        </p:spPr>
      </p:pic>
      <p:pic>
        <p:nvPicPr>
          <p:cNvPr id="141" name="Brand outline 1 (background)" descr="Brand outline 1 (background)"/>
          <p:cNvPicPr>
            <a:picLocks noGrp="1" noChangeAspect="1"/>
          </p:cNvPicPr>
          <p:nvPr userDrawn="1"/>
        </p:nvPicPr>
        <p:blipFill>
          <a:blip r:embed="rId3">
            <a:alphaModFix amt="60000"/>
          </a:blip>
          <a:stretch>
            <a:fillRect/>
          </a:stretch>
        </p:blipFill>
        <p:spPr>
          <a:xfrm>
            <a:off x="9144000" y="381000"/>
            <a:ext cx="2870200" cy="5715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60400"/>
            <a:ext cx="4953000" cy="1143000"/>
          </a:xfrm>
          <a:prstGeom prst="rect">
            <a:avLst/>
          </a:prstGeom>
        </p:spPr>
        <p:txBody>
          <a:bodyPr vert="horz" lIns="0" tIns="0" rIns="0" bIns="0" rtlCol="0"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096000" y="508000"/>
            <a:ext cx="5486400" cy="5537200"/>
          </a:xfrm>
          <a:prstGeom prst="rect">
            <a:avLst/>
          </a:prstGeom>
          <a:solidFill>
            <a:srgbClr val="F3F1F1"/>
          </a:solidFill>
        </p:spPr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1981200"/>
            <a:ext cx="4953000" cy="3987800"/>
          </a:xfrm>
          <a:prstGeom prst="rect">
            <a:avLst/>
          </a:prstGeom>
        </p:spPr>
        <p:txBody>
          <a:bodyPr vert="horz" lIns="0" tIns="0" rIns="0" bIns="0"/>
          <a:lstStyle>
            <a:lvl1pPr marL="0" indent="0">
              <a:spcBef>
                <a:spcPts val="600"/>
              </a:spcBef>
              <a:buNone/>
              <a:defRPr sz="1600">
                <a:solidFill>
                  <a:srgbClr val="6E6869"/>
                </a:solidFill>
              </a:defRPr>
            </a:lvl1pPr>
          </a:lstStyle>
          <a:p>
            <a:r>
              <a:rPr lang="en-US"/>
              <a:t>Click to edit caption</a:t>
            </a:r>
          </a:p>
        </p:txBody>
      </p:sp>
      <p:sp>
        <p:nvSpPr>
          <p:cNvPr id="5" name="Footer Placeholder"/>
          <p:cNvSpPr>
            <a:spLocks noGrp="1"/>
          </p:cNvSpPr>
          <p:nvPr>
            <p:ph type="ftr" sz="quarter" idx="3"/>
          </p:nvPr>
        </p:nvSpPr>
        <p:spPr>
          <a:xfrm>
            <a:off x="6350000" y="6350000"/>
            <a:ext cx="4318000" cy="254000"/>
          </a:xfrm>
          <a:prstGeom prst="rect">
            <a:avLst/>
          </a:prstGeom>
        </p:spPr>
        <p:txBody>
          <a:bodyPr vert="horz" lIns="0" tIns="0" rIns="0" bIns="0" anchor="ctr"/>
          <a:lstStyle>
            <a:lvl1pPr algn="r">
              <a:defRPr sz="1000">
                <a:solidFill>
                  <a:srgbClr val="6E6869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"/>
          <p:cNvSpPr>
            <a:spLocks noGrp="1"/>
          </p:cNvSpPr>
          <p:nvPr>
            <p:ph type="sldNum" sz="quarter" idx="4"/>
          </p:nvPr>
        </p:nvSpPr>
        <p:spPr>
          <a:xfrm>
            <a:off x="10820400" y="6350000"/>
            <a:ext cx="762000" cy="254000"/>
          </a:xfrm>
          <a:prstGeom prst="rect">
            <a:avLst/>
          </a:prstGeom>
        </p:spPr>
        <p:txBody>
          <a:bodyPr vert="horz" lIns="0" tIns="0" rIns="0" bIns="0" anchor="ctr"/>
          <a:lstStyle>
            <a:lvl1pPr algn="r">
              <a:defRPr sz="1000">
                <a:solidFill>
                  <a:srgbClr val="6E6869"/>
                </a:solidFill>
              </a:defRPr>
            </a:lvl1pPr>
          </a:lstStyle>
          <a:p>
            <a:fld id="{B6F15528-21DE-4FAA-801E-634DDDAF4B2B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E8E1E6-B067-E194-B781-2A70D96795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D5BEC9E-0550-82B9-63DA-D9BAAD00D6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FFEBF4-1BA8-5851-ADB4-B0B3FB2A2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9E301-5DA7-4A1C-9FD5-3C748FE80E4D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ECE987-17B7-04B8-D585-B639B92EF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B9C547-ADD0-A9B5-866B-C4519E6E7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B1778-89FF-44B5-AB7C-8464796F10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43657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528A35-B6A6-BB19-C4E0-E63B9530B19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52350EB-E578-F69A-70A9-611DB95C4B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984FD3-D6C3-5F9E-DE54-8568B2D7AD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9E301-5DA7-4A1C-9FD5-3C748FE80E4D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BAD42F-5C67-0243-6FEB-99E42DDA56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0EDA5E-C6C1-515F-8CEF-9801DF33EB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B1778-89FF-44B5-AB7C-8464796F10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37431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rand Cover - USA Map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USA people map" descr="USA people map"/>
          <p:cNvPicPr>
            <a:picLocks noGrp="1"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724400" y="1625600"/>
            <a:ext cx="6858000" cy="4927600"/>
          </a:xfrm>
          <a:prstGeom prst="rect">
            <a:avLst/>
          </a:prstGeom>
        </p:spPr>
      </p:pic>
      <p:pic>
        <p:nvPicPr>
          <p:cNvPr id="10" name="Brand outline 1" descr="Brand outline 1"/>
          <p:cNvPicPr>
            <a:picLocks noGrp="1"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509000" y="457200"/>
            <a:ext cx="2705100" cy="5384800"/>
          </a:xfrm>
          <a:prstGeom prst="rect">
            <a:avLst/>
          </a:prstGeom>
        </p:spPr>
      </p:pic>
      <p:pic>
        <p:nvPicPr>
          <p:cNvPr id="12" name="Source 1 Solutions logo" descr="Source 1 Solutions logo"/>
          <p:cNvPicPr>
            <a:picLocks noGrp="1"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609600" y="6343650"/>
            <a:ext cx="1054100" cy="2794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11200"/>
            <a:ext cx="5969000" cy="1574800"/>
          </a:xfrm>
        </p:spPr>
        <p:txBody>
          <a:bodyPr lIns="0" tIns="0" rIns="0" bIns="0" anchor="t">
            <a:normAutofit/>
          </a:bodyPr>
          <a:lstStyle>
            <a:lvl1pPr>
              <a:lnSpc>
                <a:spcPct val="90000"/>
              </a:lnSpc>
              <a:defRPr sz="4400"/>
            </a:lvl1pPr>
          </a:lstStyle>
          <a:p>
            <a:r>
              <a:rPr lang="en-US"/>
              <a:t>Click to edit title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2489200"/>
            <a:ext cx="3810000" cy="1778000"/>
          </a:xfrm>
        </p:spPr>
        <p:txBody>
          <a:bodyPr lIns="0" tIns="0" rIns="0" bIns="0" anchor="t">
            <a:normAutofit/>
          </a:bodyPr>
          <a:lstStyle>
            <a:lvl1pPr marL="0" indent="0">
              <a:spcBef>
                <a:spcPts val="0"/>
              </a:spcBef>
              <a:buNone/>
              <a:defRPr sz="18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subtitle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Chart - Brand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USA people map (background)" descr="USA people map (background)"/>
          <p:cNvPicPr>
            <a:picLocks noGrp="1" noChangeAspect="1"/>
          </p:cNvPicPr>
          <p:nvPr userDrawn="1"/>
        </p:nvPicPr>
        <p:blipFill>
          <a:blip r:embed="rId2">
            <a:alphaModFix amt="12000"/>
          </a:blip>
          <a:stretch>
            <a:fillRect/>
          </a:stretch>
        </p:blipFill>
        <p:spPr>
          <a:xfrm>
            <a:off x="3175000" y="1524000"/>
            <a:ext cx="7112000" cy="5105400"/>
          </a:xfrm>
          <a:prstGeom prst="rect">
            <a:avLst/>
          </a:prstGeom>
        </p:spPr>
      </p:pic>
      <p:pic>
        <p:nvPicPr>
          <p:cNvPr id="41" name="Brand outline 1 (background)" descr="Brand outline 1 (background)"/>
          <p:cNvPicPr>
            <a:picLocks noGrp="1" noChangeAspect="1"/>
          </p:cNvPicPr>
          <p:nvPr userDrawn="1"/>
        </p:nvPicPr>
        <p:blipFill>
          <a:blip r:embed="rId3">
            <a:alphaModFix amt="60000"/>
          </a:blip>
          <a:stretch>
            <a:fillRect/>
          </a:stretch>
        </p:blipFill>
        <p:spPr>
          <a:xfrm>
            <a:off x="9144000" y="381000"/>
            <a:ext cx="2870200" cy="5715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0" tIns="0" rIns="0" bIns="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"/>
          <p:cNvSpPr>
            <a:spLocks noGrp="1"/>
          </p:cNvSpPr>
          <p:nvPr>
            <p:ph type="ftr" sz="quarter" idx="3"/>
          </p:nvPr>
        </p:nvSpPr>
        <p:spPr>
          <a:xfrm>
            <a:off x="6350000" y="6350000"/>
            <a:ext cx="4318000" cy="254000"/>
          </a:xfrm>
          <a:prstGeom prst="rect">
            <a:avLst/>
          </a:prstGeom>
        </p:spPr>
        <p:txBody>
          <a:bodyPr vert="horz" lIns="0" tIns="0" rIns="0" bIns="0" anchor="ctr"/>
          <a:lstStyle>
            <a:lvl1pPr algn="r">
              <a:defRPr sz="1000">
                <a:solidFill>
                  <a:srgbClr val="6E6869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Slide Number Placeholder"/>
          <p:cNvSpPr>
            <a:spLocks noGrp="1"/>
          </p:cNvSpPr>
          <p:nvPr>
            <p:ph type="sldNum" sz="quarter" idx="4"/>
          </p:nvPr>
        </p:nvSpPr>
        <p:spPr>
          <a:xfrm>
            <a:off x="10820400" y="6350000"/>
            <a:ext cx="762000" cy="254000"/>
          </a:xfrm>
          <a:prstGeom prst="rect">
            <a:avLst/>
          </a:prstGeom>
        </p:spPr>
        <p:txBody>
          <a:bodyPr vert="horz" lIns="0" tIns="0" rIns="0" bIns="0" anchor="ctr"/>
          <a:lstStyle>
            <a:lvl1pPr algn="r">
              <a:defRPr sz="1000">
                <a:solidFill>
                  <a:srgbClr val="6E6869"/>
                </a:solidFill>
              </a:defRPr>
            </a:lvl1pPr>
          </a:lstStyle>
          <a:p>
            <a:fld id="{B6F15528-21DE-4FAA-801E-634DDDAF4B2B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660400"/>
            <a:ext cx="8382000" cy="1016000"/>
          </a:xfrm>
          <a:prstGeom prst="rect">
            <a:avLst/>
          </a:prstGeom>
        </p:spPr>
        <p:txBody>
          <a:bodyPr vert="horz" lIns="0" tIns="0" rIns="0" bIns="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778000"/>
            <a:ext cx="8382000" cy="4191000"/>
          </a:xfrm>
          <a:prstGeom prst="rect">
            <a:avLst/>
          </a:prstGeom>
        </p:spPr>
        <p:txBody>
          <a:bodyPr vert="horz" lIns="0" tIns="0" rIns="0" bIns="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826000" y="6350000"/>
            <a:ext cx="1397000" cy="254000"/>
          </a:xfrm>
          <a:prstGeom prst="rect">
            <a:avLst/>
          </a:prstGeom>
        </p:spPr>
        <p:txBody>
          <a:bodyPr vert="horz" lIns="0" tIns="0" rIns="0" bIns="0" anchor="ctr"/>
          <a:lstStyle>
            <a:lvl1pPr algn="r">
              <a:defRPr sz="1000">
                <a:solidFill>
                  <a:srgbClr val="6E6869"/>
                </a:solidFill>
              </a:defRPr>
            </a:lvl1pPr>
          </a:lstStyle>
          <a:p>
            <a:fld id="{3C2A1F7E-6B11-4C2B-9E0D-1A2B3C4D5E6F}" type="datetimeFigureOut">
              <a:rPr lang="en-US"/>
              <a:t>10/20/2026</a:t>
            </a:fld>
            <a:endParaRPr lang="en-US"/>
          </a:p>
        </p:txBody>
      </p:sp>
      <p:sp>
        <p:nvSpPr>
          <p:cNvPr id="5" name="Footer Placeholder"/>
          <p:cNvSpPr>
            <a:spLocks noGrp="1"/>
          </p:cNvSpPr>
          <p:nvPr>
            <p:ph type="ftr" sz="quarter" idx="3"/>
          </p:nvPr>
        </p:nvSpPr>
        <p:spPr>
          <a:xfrm>
            <a:off x="6350000" y="6350000"/>
            <a:ext cx="4318000" cy="254000"/>
          </a:xfrm>
          <a:prstGeom prst="rect">
            <a:avLst/>
          </a:prstGeom>
        </p:spPr>
        <p:txBody>
          <a:bodyPr vert="horz" lIns="0" tIns="0" rIns="0" bIns="0" anchor="ctr"/>
          <a:lstStyle>
            <a:lvl1pPr algn="r">
              <a:defRPr sz="1000">
                <a:solidFill>
                  <a:srgbClr val="6E6869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"/>
          <p:cNvSpPr>
            <a:spLocks noGrp="1"/>
          </p:cNvSpPr>
          <p:nvPr>
            <p:ph type="sldNum" sz="quarter" idx="4"/>
          </p:nvPr>
        </p:nvSpPr>
        <p:spPr>
          <a:xfrm>
            <a:off x="10820400" y="6350000"/>
            <a:ext cx="762000" cy="254000"/>
          </a:xfrm>
          <a:prstGeom prst="rect">
            <a:avLst/>
          </a:prstGeom>
        </p:spPr>
        <p:txBody>
          <a:bodyPr vert="horz" lIns="0" tIns="0" rIns="0" bIns="0" anchor="ctr"/>
          <a:lstStyle>
            <a:lvl1pPr algn="r">
              <a:defRPr sz="1000">
                <a:solidFill>
                  <a:srgbClr val="6E6869"/>
                </a:solidFill>
              </a:defRPr>
            </a:lvl1pPr>
          </a:lstStyle>
          <a:p>
            <a:fld id="{B6F15528-21DE-4FAA-801E-634DDDAF4B2B}" type="slidenum">
              <a:rPr lang="en-US"/>
              <a:t>‹#›</a:t>
            </a:fld>
            <a:endParaRPr lang="en-US"/>
          </a:p>
        </p:txBody>
      </p:sp>
      <p:sp>
        <p:nvSpPr>
          <p:cNvPr id="7" name="Accent Bar"/>
          <p:cNvSpPr/>
          <p:nvPr userDrawn="1"/>
        </p:nvSpPr>
        <p:spPr>
          <a:xfrm>
            <a:off x="609600" y="482600"/>
            <a:ext cx="508000" cy="50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cxnSp>
        <p:nvCxnSpPr>
          <p:cNvPr id="8" name="Footer Rule"/>
          <p:cNvCxnSpPr/>
          <p:nvPr userDrawn="1"/>
        </p:nvCxnSpPr>
        <p:spPr>
          <a:xfrm>
            <a:off x="609600" y="6223000"/>
            <a:ext cx="10972800" cy="0"/>
          </a:xfrm>
          <a:prstGeom prst="line">
            <a:avLst/>
          </a:prstGeom>
          <a:ln w="9525">
            <a:solidFill>
              <a:srgbClr val="E3E0E0"/>
            </a:solidFill>
          </a:ln>
        </p:spPr>
      </p:cxnSp>
      <p:pic>
        <p:nvPicPr>
          <p:cNvPr id="9" name="S1S Logo" descr="Source 1 Solutions logo"/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609600" y="6337300"/>
            <a:ext cx="1054100" cy="27902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03" r:id="rId1"/>
    <p:sldLayoutId id="2147483804" r:id="rId2"/>
    <p:sldLayoutId id="2147483805" r:id="rId3"/>
    <p:sldLayoutId id="2147483806" r:id="rId4"/>
    <p:sldLayoutId id="2147483807" r:id="rId5"/>
    <p:sldLayoutId id="2147483808" r:id="rId6"/>
    <p:sldLayoutId id="2147483809" r:id="rId7"/>
    <p:sldLayoutId id="2147483810" r:id="rId8"/>
    <p:sldLayoutId id="2147483811" r:id="rId9"/>
    <p:sldLayoutId id="2147483812" r:id="rId10"/>
    <p:sldLayoutId id="2147483813" r:id="rId11"/>
    <p:sldLayoutId id="2147483814" r:id="rId12"/>
    <p:sldLayoutId id="2147483815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800"/>
        </a:spcBef>
        <a:buClr>
          <a:schemeClr val="accent1"/>
        </a:buClr>
        <a:buFont typeface="Arial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400"/>
        </a:spcBef>
        <a:buClr>
          <a:schemeClr val="accent1"/>
        </a:buClr>
        <a:buFont typeface="Arial" panose="020B0604020202020204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400"/>
        </a:spcBef>
        <a:buClr>
          <a:schemeClr val="accent1"/>
        </a:buClr>
        <a:buFont typeface="Arial" panose="020B0604020202020204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400"/>
        </a:spcBef>
        <a:buClr>
          <a:schemeClr val="accent1"/>
        </a:buClr>
        <a:buFont typeface="Arial" panose="020B0604020202020204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400"/>
        </a:spcBef>
        <a:buClr>
          <a:schemeClr val="accent1"/>
        </a:buClr>
        <a:buFont typeface="Arial" panose="020B0604020202020204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228600" algn="l" defTabSz="914400" rtl="0" eaLnBrk="1" latinLnBrk="0" hangingPunct="1">
        <a:lnSpc>
          <a:spcPct val="100000"/>
        </a:lnSpc>
        <a:spcBef>
          <a:spcPts val="400"/>
        </a:spcBef>
        <a:buClr>
          <a:schemeClr val="accent1"/>
        </a:buClr>
        <a:buFont typeface="Arial" panose="020B0604020202020204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228600" algn="l" defTabSz="914400" rtl="0" eaLnBrk="1" latinLnBrk="0" hangingPunct="1">
        <a:lnSpc>
          <a:spcPct val="100000"/>
        </a:lnSpc>
        <a:spcBef>
          <a:spcPts val="400"/>
        </a:spcBef>
        <a:buClr>
          <a:schemeClr val="accent1"/>
        </a:buClr>
        <a:buFont typeface="Arial" panose="020B0604020202020204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228600" algn="l" defTabSz="914400" rtl="0" eaLnBrk="1" latinLnBrk="0" hangingPunct="1">
        <a:lnSpc>
          <a:spcPct val="100000"/>
        </a:lnSpc>
        <a:spcBef>
          <a:spcPts val="400"/>
        </a:spcBef>
        <a:buClr>
          <a:schemeClr val="accent1"/>
        </a:buClr>
        <a:buFont typeface="Arial" panose="020B0604020202020204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228600" algn="l" defTabSz="914400" rtl="0" eaLnBrk="1" latinLnBrk="0" hangingPunct="1">
        <a:lnSpc>
          <a:spcPct val="100000"/>
        </a:lnSpc>
        <a:spcBef>
          <a:spcPts val="400"/>
        </a:spcBef>
        <a:buClr>
          <a:schemeClr val="accent1"/>
        </a:buClr>
        <a:buFont typeface="Arial" panose="020B0604020202020204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C6D6B4-EB4C-9B36-08F8-BB80041975F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solidFill>
                  <a:schemeClr val="accent1"/>
                </a:solidFill>
              </a:rPr>
              <a:t>2026 </a:t>
            </a:r>
            <a:r>
              <a:rPr lang="en-US" dirty="0"/>
              <a:t>Presentation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A587EF-0A4F-2B3E-74B2-CF2FB60AE81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Delivering Mission-Critical IT Services for the World’s Most Trusted Brands.</a:t>
            </a:r>
          </a:p>
        </p:txBody>
      </p:sp>
      <p:sp>
        <p:nvSpPr>
          <p:cNvPr id="4" name="Presenter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Presented by: Name, Title</a:t>
            </a:r>
          </a:p>
        </p:txBody>
      </p:sp>
    </p:spTree>
    <p:extLst>
      <p:ext uri="{BB962C8B-B14F-4D97-AF65-F5344CB8AC3E}">
        <p14:creationId xmlns:p14="http://schemas.microsoft.com/office/powerpoint/2010/main" val="18471618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8ECF07-C7F5-69AD-F288-25820F3946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Our Source Code</a:t>
            </a:r>
          </a:p>
          <a:p>
            <a:r>
              <a:rPr lang="en-US" dirty="0"/>
              <a:t>is </a:t>
            </a:r>
            <a:r>
              <a:rPr lang="en-US" dirty="0">
                <a:solidFill>
                  <a:schemeClr val="accent1"/>
                </a:solidFill>
              </a:rPr>
              <a:t>Humanity</a:t>
            </a:r>
            <a:r>
              <a:rPr lang="en-US" dirty="0"/>
              <a:t>.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3D05F5-5A5C-D4EB-C807-3963BE36B42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Delivering Mission-Critical IT Services for the World’s Most Trusted Brands.</a:t>
            </a:r>
          </a:p>
        </p:txBody>
      </p:sp>
    </p:spTree>
    <p:extLst>
      <p:ext uri="{BB962C8B-B14F-4D97-AF65-F5344CB8AC3E}">
        <p14:creationId xmlns:p14="http://schemas.microsoft.com/office/powerpoint/2010/main" val="34296633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443718-C93E-F6EC-42A3-7EAC08271F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Our Source Code is </a:t>
            </a:r>
            <a:r>
              <a:rPr lang="en-US" dirty="0">
                <a:solidFill>
                  <a:schemeClr val="accent1"/>
                </a:solidFill>
              </a:rPr>
              <a:t>Humanity</a:t>
            </a:r>
            <a:r>
              <a:rPr lang="en-US" dirty="0"/>
              <a:t>.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E5A47C-4C7D-D258-47AF-3F58D315638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Section description: one line on what this section covers.</a:t>
            </a:r>
          </a:p>
        </p:txBody>
      </p:sp>
    </p:spTree>
    <p:extLst>
      <p:ext uri="{BB962C8B-B14F-4D97-AF65-F5344CB8AC3E}">
        <p14:creationId xmlns:p14="http://schemas.microsoft.com/office/powerpoint/2010/main" val="179412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8262CB-33DF-C1EE-372B-E2F15F0571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Write the title as the slide’s takeaway, with one </a:t>
            </a:r>
            <a:r>
              <a:rPr lang="en-US" dirty="0">
                <a:solidFill>
                  <a:schemeClr val="accent1"/>
                </a:solidFill>
              </a:rPr>
              <a:t>accent word</a:t>
            </a:r>
            <a:r>
              <a:rPr lang="en-US" dirty="0"/>
              <a:t>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2CA3FE-9D86-B34D-F10B-871A29ECAA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Titles: </a:t>
            </a:r>
            <a:r>
              <a:rPr lang="en-US" dirty="0"/>
              <a:t>Roboto Black, 32pt, charcoal #252223, one word in red #B1252D</a:t>
            </a:r>
          </a:p>
          <a:p>
            <a:r>
              <a:rPr lang="en-US" b="1" dirty="0"/>
              <a:t>Body: </a:t>
            </a:r>
            <a:r>
              <a:rPr lang="en-US" dirty="0"/>
              <a:t>Roboto, 18pt first level, 16pt second level</a:t>
            </a:r>
          </a:p>
          <a:p>
            <a:pPr lvl="1"/>
            <a:r>
              <a:rPr lang="en-US" dirty="0"/>
              <a:t>Bold the words a reader needs to get the message</a:t>
            </a:r>
          </a:p>
          <a:p>
            <a:r>
              <a:rPr lang="en-US" b="1" dirty="0"/>
              <a:t>Color: </a:t>
            </a:r>
            <a:r>
              <a:rPr lang="en-US" dirty="0"/>
              <a:t>red is the one accent; gold, teal, green, purple and blue support charts</a:t>
            </a:r>
          </a:p>
          <a:p>
            <a:r>
              <a:rPr lang="en-US" b="1" dirty="0"/>
              <a:t>Logo: </a:t>
            </a:r>
            <a:r>
              <a:rPr lang="en-US" dirty="0"/>
              <a:t>sits in the footer on every content slide; keep its clear space free</a:t>
            </a:r>
          </a:p>
        </p:txBody>
      </p:sp>
    </p:spTree>
    <p:extLst>
      <p:ext uri="{BB962C8B-B14F-4D97-AF65-F5344CB8AC3E}">
        <p14:creationId xmlns:p14="http://schemas.microsoft.com/office/powerpoint/2010/main" val="33606850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0449EE-C0DE-5C9B-D018-6508119C32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Two content layout for </a:t>
            </a:r>
            <a:r>
              <a:rPr lang="en-US" dirty="0">
                <a:solidFill>
                  <a:schemeClr val="accent1"/>
                </a:solidFill>
              </a:rPr>
              <a:t>side-by-side</a:t>
            </a:r>
            <a:r>
              <a:rPr lang="en-US" dirty="0"/>
              <a:t> points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92C270-C4D2-379F-DFCF-ED98847CA7E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Left column point in one or two lines</a:t>
            </a:r>
          </a:p>
          <a:p>
            <a:r>
              <a:rPr lang="en-US" dirty="0"/>
              <a:t>Second point, parallel in structure</a:t>
            </a:r>
          </a:p>
          <a:p>
            <a:pPr lvl="1"/>
            <a:r>
              <a:rPr lang="en-US" dirty="0"/>
              <a:t>Supporting detail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8183E9-6C0D-0A9B-B45A-CE48D6B516F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Right column point, or place a chart or image here</a:t>
            </a:r>
          </a:p>
          <a:p>
            <a:r>
              <a:rPr lang="en-US" dirty="0"/>
              <a:t>Keep both columns to three or four lines</a:t>
            </a:r>
          </a:p>
        </p:txBody>
      </p:sp>
    </p:spTree>
    <p:extLst>
      <p:ext uri="{BB962C8B-B14F-4D97-AF65-F5344CB8AC3E}">
        <p14:creationId xmlns:p14="http://schemas.microsoft.com/office/powerpoint/2010/main" val="23299644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30DE27-085F-53CB-C1A3-D5832FFABD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Comparison layout for </a:t>
            </a:r>
            <a:r>
              <a:rPr lang="en-US" dirty="0">
                <a:solidFill>
                  <a:schemeClr val="accent1"/>
                </a:solidFill>
              </a:rPr>
              <a:t>before and after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9E7724-035A-9E16-0959-2BE2CAA707A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Today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26F6D1-45A6-CD83-C5E1-1DC8A22BB74F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Current state, first point</a:t>
            </a:r>
          </a:p>
          <a:p>
            <a:r>
              <a:rPr lang="en-US" dirty="0"/>
              <a:t>Current state, second point</a:t>
            </a:r>
          </a:p>
          <a:p>
            <a:r>
              <a:rPr lang="en-US" dirty="0"/>
              <a:t>Current state, third point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D4BA82A-500B-F3DE-1407-4FB22708E28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With Source 1 Solutions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7A56D87-B33C-9CDB-0E46-0B20C8D5FF19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/>
              <a:t>Future state, first point</a:t>
            </a:r>
          </a:p>
          <a:p>
            <a:r>
              <a:rPr lang="en-US" dirty="0"/>
              <a:t>Future state, second point</a:t>
            </a:r>
          </a:p>
          <a:p>
            <a:r>
              <a:rPr lang="en-US" dirty="0"/>
              <a:t>Future state, third point</a:t>
            </a:r>
          </a:p>
        </p:txBody>
      </p:sp>
    </p:spTree>
    <p:extLst>
      <p:ext uri="{BB962C8B-B14F-4D97-AF65-F5344CB8AC3E}">
        <p14:creationId xmlns:p14="http://schemas.microsoft.com/office/powerpoint/2010/main" val="13154012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C740E5-FE83-5052-B40B-217BD5FE00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Our Source Code is </a:t>
            </a:r>
            <a:r>
              <a:rPr lang="en-US" dirty="0">
                <a:solidFill>
                  <a:schemeClr val="accent1"/>
                </a:solidFill>
              </a:rPr>
              <a:t>Humanity</a:t>
            </a:r>
            <a:r>
              <a:rPr lang="en-US" dirty="0"/>
              <a:t>.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186CB5F-75A9-DC82-65A9-9F47805DA86D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659393-BD6C-682B-F9A5-F399445B1261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Delivering Mission-Critical IT Services for the World’s Most Trusted Brands.</a:t>
            </a:r>
          </a:p>
        </p:txBody>
      </p:sp>
    </p:spTree>
    <p:extLst>
      <p:ext uri="{BB962C8B-B14F-4D97-AF65-F5344CB8AC3E}">
        <p14:creationId xmlns:p14="http://schemas.microsoft.com/office/powerpoint/2010/main" val="34658434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F11535-FF02-A726-6673-5FEBF69989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Resolved tickets grew </a:t>
            </a:r>
            <a:r>
              <a:rPr lang="en-US" dirty="0">
                <a:solidFill>
                  <a:schemeClr val="accent1"/>
                </a:solidFill>
              </a:rPr>
              <a:t>38%</a:t>
            </a:r>
            <a:r>
              <a:rPr lang="en-US" dirty="0"/>
              <a:t> in 2025</a:t>
            </a:r>
          </a:p>
        </p:txBody>
      </p:sp>
      <p:sp>
        <p:nvSpPr>
          <p:cNvPr id="3" name="Chart label">
            <a:extLst>
              <a:ext uri="{FF2B5EF4-FFF2-40B4-BE49-F238E27FC236}">
                <a16:creationId xmlns:a16="http://schemas.microsoft.com/office/drawing/2014/main" id="{F0845394-EB51-432A-9E31-5F47DC3B982C}"/>
              </a:ext>
            </a:extLst>
          </p:cNvPr>
          <p:cNvSpPr txBox="1"/>
          <p:nvPr/>
        </p:nvSpPr>
        <p:spPr>
          <a:xfrm>
            <a:off x="609600" y="1778000"/>
            <a:ext cx="7620000" cy="3048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r>
              <a:rPr lang="en-US" sz="1400" dirty="0">
                <a:solidFill>
                  <a:srgbClr val="5C5758"/>
                </a:solidFill>
              </a:rPr>
              <a:t>Tickets resolved per quarter, thousands</a:t>
            </a:r>
          </a:p>
        </p:txBody>
      </p:sp>
      <p:sp>
        <p:nvSpPr>
          <p:cNvPr id="4" name="Source">
            <a:extLst>
              <a:ext uri="{FF2B5EF4-FFF2-40B4-BE49-F238E27FC236}">
                <a16:creationId xmlns:a16="http://schemas.microsoft.com/office/drawing/2014/main" id="{EA7233C7-427B-48BC-B294-ADD90060384D}"/>
              </a:ext>
            </a:extLst>
          </p:cNvPr>
          <p:cNvSpPr txBox="1"/>
          <p:nvPr/>
        </p:nvSpPr>
        <p:spPr>
          <a:xfrm>
            <a:off x="609600" y="5918200"/>
            <a:ext cx="7620000" cy="2540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r>
              <a:rPr lang="en-US" sz="1000" dirty="0">
                <a:solidFill>
                  <a:srgbClr val="8A8586"/>
                </a:solidFill>
              </a:rPr>
              <a:t>Source: Sample data for template illustration</a:t>
            </a:r>
          </a:p>
        </p:txBody>
      </p:sp>
      <p:graphicFrame>
        <p:nvGraphicFramePr>
          <p:cNvPr id="5" name="Chart"/>
          <p:cNvGraphicFramePr/>
          <p:nvPr/>
        </p:nvGraphicFramePr>
        <p:xfrm>
          <a:off x="609600" y="2133600"/>
          <a:ext cx="8255000" cy="370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6" name="GrowthArrow f5 0"/>
          <p:cNvGrpSpPr/>
          <p:nvPr/>
        </p:nvGrpSpPr>
        <p:grpSpPr>
          <a:xfrm>
            <a:off x="4321800" y="2697206"/>
            <a:ext cx="3802400" cy="858421"/>
            <a:chOff x="4321800" y="2697206"/>
            <a:chExt cx="3802400" cy="858421"/>
          </a:xfrm>
        </p:grpSpPr>
        <p:cxnSp>
          <p:nvCxnSpPr>
            <p:cNvPr id="7" name="GrowthArrow f5 0 rise"/>
            <p:cNvCxnSpPr/>
            <p:nvPr/>
          </p:nvCxnSpPr>
          <p:spPr>
            <a:xfrm flipV="1">
              <a:off x="4321800" y="2822206"/>
              <a:ext cx="1" cy="733421"/>
            </a:xfrm>
            <a:prstGeom prst="line">
              <a:avLst/>
            </a:prstGeom>
            <a:ln w="12700">
              <a:solidFill>
                <a:srgbClr val="6B6566"/>
              </a:solidFill>
            </a:ln>
          </p:spPr>
        </p:cxnSp>
        <p:cxnSp>
          <p:nvCxnSpPr>
            <p:cNvPr id="8" name="GrowthArrow f5 0 line"/>
            <p:cNvCxnSpPr/>
            <p:nvPr/>
          </p:nvCxnSpPr>
          <p:spPr>
            <a:xfrm>
              <a:off x="4321800" y="2822206"/>
              <a:ext cx="3802400" cy="1"/>
            </a:xfrm>
            <a:prstGeom prst="line">
              <a:avLst/>
            </a:prstGeom>
            <a:ln w="12700">
              <a:solidFill>
                <a:srgbClr val="6B6566"/>
              </a:solidFill>
            </a:ln>
          </p:spPr>
        </p:cxnSp>
        <p:cxnSp>
          <p:nvCxnSpPr>
            <p:cNvPr id="9" name="GrowthArrow f5 0 drop"/>
            <p:cNvCxnSpPr/>
            <p:nvPr/>
          </p:nvCxnSpPr>
          <p:spPr>
            <a:xfrm>
              <a:off x="8124200" y="2822206"/>
              <a:ext cx="1" cy="205000"/>
            </a:xfrm>
            <a:prstGeom prst="line">
              <a:avLst/>
            </a:prstGeom>
            <a:ln w="12700">
              <a:solidFill>
                <a:srgbClr val="6B6566"/>
              </a:solidFill>
              <a:tailEnd type="triangle" w="med" len="med"/>
            </a:ln>
          </p:spPr>
        </p:cxnSp>
        <p:sp>
          <p:nvSpPr>
            <p:cNvPr id="10" name="GrowthArrow f5 0 label"/>
            <p:cNvSpPr txBox="1"/>
            <p:nvPr/>
          </p:nvSpPr>
          <p:spPr>
            <a:xfrm>
              <a:off x="5929800" y="2697206"/>
              <a:ext cx="586400" cy="250000"/>
            </a:xfrm>
            <a:prstGeom prst="rect">
              <a:avLst/>
            </a:prstGeom>
            <a:solidFill>
              <a:srgbClr val="FFFFFF"/>
            </a:solidFill>
          </p:spPr>
          <p:txBody>
            <a:bodyPr wrap="square" anchor="ctr">
              <a:normAutofit fontScale="77500" lnSpcReduction="20000"/>
            </a:bodyPr>
            <a:lstStyle/>
            <a:p>
              <a:pPr algn="ctr"/>
              <a:r>
                <a:rPr lang="en-US" sz="1600" b="1" dirty="0">
                  <a:solidFill>
                    <a:srgbClr val="252223"/>
                  </a:solidFill>
                  <a:latin typeface="Roboto"/>
                </a:rPr>
                <a:t>+38%</a:t>
              </a:r>
            </a:p>
          </p:txBody>
        </p:sp>
      </p:grpSp>
      <p:grpSp>
        <p:nvGrpSpPr>
          <p:cNvPr id="11" name="AxisGroups f5 0"/>
          <p:cNvGrpSpPr/>
          <p:nvPr/>
        </p:nvGrpSpPr>
        <p:grpSpPr>
          <a:xfrm>
            <a:off x="1042800" y="5545600"/>
            <a:ext cx="4416800" cy="190000"/>
            <a:chOff x="1042800" y="5545600"/>
            <a:chExt cx="4416800" cy="190000"/>
          </a:xfrm>
        </p:grpSpPr>
        <p:sp>
          <p:nvSpPr>
            <p:cNvPr id="12" name="AxisGroups f5 0 0"/>
            <p:cNvSpPr txBox="1"/>
            <p:nvPr/>
          </p:nvSpPr>
          <p:spPr>
            <a:xfrm>
              <a:off x="1042800" y="5545600"/>
              <a:ext cx="454400" cy="190000"/>
            </a:xfrm>
            <a:prstGeom prst="rect">
              <a:avLst/>
            </a:prstGeom>
            <a:noFill/>
          </p:spPr>
          <p:txBody>
            <a:bodyPr wrap="square" anchor="ctr">
              <a:normAutofit fontScale="70000" lnSpcReduction="20000"/>
            </a:bodyPr>
            <a:lstStyle/>
            <a:p>
              <a:pPr algn="ctr"/>
              <a:r>
                <a:rPr lang="en-US" sz="1100" b="0" dirty="0">
                  <a:solidFill>
                    <a:srgbClr val="6B6566"/>
                  </a:solidFill>
                  <a:latin typeface="Roboto"/>
                </a:rPr>
                <a:t>2024</a:t>
              </a:r>
            </a:p>
          </p:txBody>
        </p:sp>
        <p:sp>
          <p:nvSpPr>
            <p:cNvPr id="13" name="AxisGroups f5 0 1"/>
            <p:cNvSpPr txBox="1"/>
            <p:nvPr/>
          </p:nvSpPr>
          <p:spPr>
            <a:xfrm>
              <a:off x="5005200" y="5545600"/>
              <a:ext cx="454400" cy="190000"/>
            </a:xfrm>
            <a:prstGeom prst="rect">
              <a:avLst/>
            </a:prstGeom>
            <a:noFill/>
          </p:spPr>
          <p:txBody>
            <a:bodyPr wrap="square" anchor="ctr">
              <a:normAutofit fontScale="70000" lnSpcReduction="20000"/>
            </a:bodyPr>
            <a:lstStyle/>
            <a:p>
              <a:pPr algn="ctr"/>
              <a:r>
                <a:rPr lang="en-US" sz="1100" b="0" dirty="0">
                  <a:solidFill>
                    <a:srgbClr val="6B6566"/>
                  </a:solidFill>
                  <a:latin typeface="Roboto"/>
                </a:rPr>
                <a:t>2025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362869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9E7EBA-CD3E-9673-E810-DC59D49547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Client satisfaction reached </a:t>
            </a:r>
            <a:r>
              <a:rPr lang="en-US" dirty="0">
                <a:solidFill>
                  <a:schemeClr val="accent1"/>
                </a:solidFill>
              </a:rPr>
              <a:t>96%</a:t>
            </a:r>
            <a:r>
              <a:rPr lang="en-US" dirty="0"/>
              <a:t> by December</a:t>
            </a:r>
          </a:p>
        </p:txBody>
      </p:sp>
      <p:sp>
        <p:nvSpPr>
          <p:cNvPr id="3" name="Chart label">
            <a:extLst>
              <a:ext uri="{FF2B5EF4-FFF2-40B4-BE49-F238E27FC236}">
                <a16:creationId xmlns:a16="http://schemas.microsoft.com/office/drawing/2014/main" id="{6A68C4FB-F0C8-45E7-BCA8-D6C622CA50D0}"/>
              </a:ext>
            </a:extLst>
          </p:cNvPr>
          <p:cNvSpPr txBox="1"/>
          <p:nvPr/>
        </p:nvSpPr>
        <p:spPr>
          <a:xfrm>
            <a:off x="609600" y="1778000"/>
            <a:ext cx="7620000" cy="3048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r>
              <a:rPr lang="en-US" sz="1400" dirty="0">
                <a:solidFill>
                  <a:srgbClr val="5C5758"/>
                </a:solidFill>
              </a:rPr>
              <a:t>Client satisfaction score, %, 2025</a:t>
            </a:r>
          </a:p>
        </p:txBody>
      </p:sp>
      <p:sp>
        <p:nvSpPr>
          <p:cNvPr id="4" name="Source">
            <a:extLst>
              <a:ext uri="{FF2B5EF4-FFF2-40B4-BE49-F238E27FC236}">
                <a16:creationId xmlns:a16="http://schemas.microsoft.com/office/drawing/2014/main" id="{05AD0F9F-B546-46D0-A89A-1E73B58E6191}"/>
              </a:ext>
            </a:extLst>
          </p:cNvPr>
          <p:cNvSpPr txBox="1"/>
          <p:nvPr/>
        </p:nvSpPr>
        <p:spPr>
          <a:xfrm>
            <a:off x="609600" y="5918200"/>
            <a:ext cx="7620000" cy="2540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r>
              <a:rPr lang="en-US" sz="1000" dirty="0">
                <a:solidFill>
                  <a:srgbClr val="8A8586"/>
                </a:solidFill>
              </a:rPr>
              <a:t>Source: Sample data for template illustration</a:t>
            </a:r>
          </a:p>
        </p:txBody>
      </p:sp>
      <p:graphicFrame>
        <p:nvGraphicFramePr>
          <p:cNvPr id="5" name="Chart"/>
          <p:cNvGraphicFramePr/>
          <p:nvPr/>
        </p:nvGraphicFramePr>
        <p:xfrm>
          <a:off x="609600" y="2133600"/>
          <a:ext cx="8255000" cy="370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6" name="Callout f5 0"/>
          <p:cNvGrpSpPr/>
          <p:nvPr/>
        </p:nvGrpSpPr>
        <p:grpSpPr>
          <a:xfrm>
            <a:off x="4107400" y="3657672"/>
            <a:ext cx="2126400" cy="729400"/>
            <a:chOff x="4107400" y="3657672"/>
            <a:chExt cx="2126400" cy="729400"/>
          </a:xfrm>
        </p:grpSpPr>
        <p:cxnSp>
          <p:nvCxnSpPr>
            <p:cNvPr id="7" name="Callout f5 0 leader"/>
            <p:cNvCxnSpPr/>
            <p:nvPr/>
          </p:nvCxnSpPr>
          <p:spPr>
            <a:xfrm flipV="1">
              <a:off x="5170600" y="3657672"/>
              <a:ext cx="1" cy="450000"/>
            </a:xfrm>
            <a:prstGeom prst="line">
              <a:avLst/>
            </a:prstGeom>
            <a:ln w="12700">
              <a:solidFill>
                <a:srgbClr val="B1252D"/>
              </a:solidFill>
            </a:ln>
          </p:spPr>
        </p:cxnSp>
        <p:sp>
          <p:nvSpPr>
            <p:cNvPr id="8" name="Callout f5 0 text"/>
            <p:cNvSpPr txBox="1"/>
            <p:nvPr/>
          </p:nvSpPr>
          <p:spPr>
            <a:xfrm>
              <a:off x="4107400" y="4107672"/>
              <a:ext cx="2126400" cy="279400"/>
            </a:xfrm>
            <a:prstGeom prst="rect">
              <a:avLst/>
            </a:prstGeom>
            <a:noFill/>
          </p:spPr>
          <p:txBody>
            <a:bodyPr wrap="none" anchor="ctr">
              <a:noAutofit/>
            </a:bodyPr>
            <a:lstStyle/>
            <a:p>
              <a:pPr algn="ctr"/>
              <a:r>
                <a:rPr lang="en-US" sz="1400" b="0" dirty="0">
                  <a:solidFill>
                    <a:srgbClr val="B1252D"/>
                  </a:solidFill>
                  <a:latin typeface="Roboto"/>
                </a:rPr>
                <a:t>24/7 service desk launch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372166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959D0E-C5A2-3773-6FDE-0D1FA23002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Managed IT is our </a:t>
            </a:r>
            <a:r>
              <a:rPr lang="en-US" dirty="0">
                <a:solidFill>
                  <a:schemeClr val="accent1"/>
                </a:solidFill>
              </a:rPr>
              <a:t>largest</a:t>
            </a:r>
            <a:r>
              <a:rPr lang="en-US" dirty="0"/>
              <a:t> service line</a:t>
            </a:r>
          </a:p>
        </p:txBody>
      </p:sp>
      <p:sp>
        <p:nvSpPr>
          <p:cNvPr id="3" name="Chart label">
            <a:extLst>
              <a:ext uri="{FF2B5EF4-FFF2-40B4-BE49-F238E27FC236}">
                <a16:creationId xmlns:a16="http://schemas.microsoft.com/office/drawing/2014/main" id="{AA01F863-8AC8-47DB-A63B-46FA9B147CE8}"/>
              </a:ext>
            </a:extLst>
          </p:cNvPr>
          <p:cNvSpPr txBox="1"/>
          <p:nvPr/>
        </p:nvSpPr>
        <p:spPr>
          <a:xfrm>
            <a:off x="609600" y="1778000"/>
            <a:ext cx="7620000" cy="3048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r>
              <a:rPr lang="en-US" sz="1400" dirty="0">
                <a:solidFill>
                  <a:srgbClr val="5C5758"/>
                </a:solidFill>
              </a:rPr>
              <a:t>Revenue by service line, FY25</a:t>
            </a:r>
          </a:p>
        </p:txBody>
      </p:sp>
      <p:sp>
        <p:nvSpPr>
          <p:cNvPr id="4" name="Source">
            <a:extLst>
              <a:ext uri="{FF2B5EF4-FFF2-40B4-BE49-F238E27FC236}">
                <a16:creationId xmlns:a16="http://schemas.microsoft.com/office/drawing/2014/main" id="{E99AA84A-4237-4AF5-A144-D8A14DFAE906}"/>
              </a:ext>
            </a:extLst>
          </p:cNvPr>
          <p:cNvSpPr txBox="1"/>
          <p:nvPr/>
        </p:nvSpPr>
        <p:spPr>
          <a:xfrm>
            <a:off x="609600" y="5918200"/>
            <a:ext cx="7620000" cy="2540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r>
              <a:rPr lang="en-US" sz="1000" dirty="0">
                <a:solidFill>
                  <a:srgbClr val="8A8586"/>
                </a:solidFill>
              </a:rPr>
              <a:t>Source: Sample data for template illustration</a:t>
            </a:r>
          </a:p>
        </p:txBody>
      </p:sp>
      <p:graphicFrame>
        <p:nvGraphicFramePr>
          <p:cNvPr id="5" name="Chart"/>
          <p:cNvGraphicFramePr/>
          <p:nvPr>
            <p:extLst>
              <p:ext uri="{D42A27DB-BD31-4B8C-83A1-F6EECF244321}">
                <p14:modId xmlns:p14="http://schemas.microsoft.com/office/powerpoint/2010/main" val="3069193532"/>
              </p:ext>
            </p:extLst>
          </p:nvPr>
        </p:nvGraphicFramePr>
        <p:xfrm>
          <a:off x="609600" y="2133600"/>
          <a:ext cx="8255000" cy="370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5532979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927C5-9610-07E9-AEF9-0109ACEE88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EMEA drove </a:t>
            </a:r>
            <a:r>
              <a:rPr lang="en-US" dirty="0">
                <a:solidFill>
                  <a:schemeClr val="accent1"/>
                </a:solidFill>
              </a:rPr>
              <a:t>half</a:t>
            </a:r>
            <a:r>
              <a:rPr lang="en-US" dirty="0"/>
              <a:t> of 2025 growth</a:t>
            </a:r>
          </a:p>
        </p:txBody>
      </p:sp>
      <p:sp>
        <p:nvSpPr>
          <p:cNvPr id="3" name="Chart label">
            <a:extLst>
              <a:ext uri="{FF2B5EF4-FFF2-40B4-BE49-F238E27FC236}">
                <a16:creationId xmlns:a16="http://schemas.microsoft.com/office/drawing/2014/main" id="{ACBCABD5-945B-4BEB-9144-3B4F2689B2CD}"/>
              </a:ext>
            </a:extLst>
          </p:cNvPr>
          <p:cNvSpPr txBox="1"/>
          <p:nvPr/>
        </p:nvSpPr>
        <p:spPr>
          <a:xfrm>
            <a:off x="609600" y="1778000"/>
            <a:ext cx="7620000" cy="3048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r>
              <a:rPr lang="en-US" sz="1400" dirty="0">
                <a:solidFill>
                  <a:srgbClr val="5C5758"/>
                </a:solidFill>
              </a:rPr>
              <a:t>Revenue by region</a:t>
            </a:r>
          </a:p>
        </p:txBody>
      </p:sp>
      <p:sp>
        <p:nvSpPr>
          <p:cNvPr id="4" name="Source">
            <a:extLst>
              <a:ext uri="{FF2B5EF4-FFF2-40B4-BE49-F238E27FC236}">
                <a16:creationId xmlns:a16="http://schemas.microsoft.com/office/drawing/2014/main" id="{F4A85CD4-B156-49A1-ADA6-2CE79A1FD72E}"/>
              </a:ext>
            </a:extLst>
          </p:cNvPr>
          <p:cNvSpPr txBox="1"/>
          <p:nvPr/>
        </p:nvSpPr>
        <p:spPr>
          <a:xfrm>
            <a:off x="609600" y="5918200"/>
            <a:ext cx="7620000" cy="2540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r>
              <a:rPr lang="en-US" sz="1000" dirty="0">
                <a:solidFill>
                  <a:srgbClr val="8A8586"/>
                </a:solidFill>
              </a:rPr>
              <a:t>Source: Sample data for template illustration</a:t>
            </a:r>
          </a:p>
        </p:txBody>
      </p:sp>
      <p:graphicFrame>
        <p:nvGraphicFramePr>
          <p:cNvPr id="5" name="Chart"/>
          <p:cNvGraphicFramePr/>
          <p:nvPr>
            <p:extLst>
              <p:ext uri="{D42A27DB-BD31-4B8C-83A1-F6EECF244321}">
                <p14:modId xmlns:p14="http://schemas.microsoft.com/office/powerpoint/2010/main" val="1174178836"/>
              </p:ext>
            </p:extLst>
          </p:nvPr>
        </p:nvGraphicFramePr>
        <p:xfrm>
          <a:off x="609600" y="2133600"/>
          <a:ext cx="8255000" cy="370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659543067"/>
      </p:ext>
    </p:extLst>
  </p:cSld>
  <p:clrMapOvr>
    <a:masterClrMapping/>
  </p:clrMapOvr>
</p:sld>
</file>

<file path=ppt/theme/theme1.xml><?xml version="1.0" encoding="utf-8"?>
<a:theme xmlns:a="http://schemas.openxmlformats.org/drawingml/2006/main" name="Source 1 Solutions [1792520648625]">
  <a:themeElements>
    <a:clrScheme name="Source 1 Solutions">
      <a:dk1>
        <a:srgbClr val="252223"/>
      </a:dk1>
      <a:lt1>
        <a:srgbClr val="FFFFFF"/>
      </a:lt1>
      <a:dk2>
        <a:srgbClr val="3D393A"/>
      </a:dk2>
      <a:lt2>
        <a:srgbClr val="F3F1F1"/>
      </a:lt2>
      <a:accent1>
        <a:srgbClr val="B1252D"/>
      </a:accent1>
      <a:accent2>
        <a:srgbClr val="3588A9"/>
      </a:accent2>
      <a:accent3>
        <a:srgbClr val="E5B533"/>
      </a:accent3>
      <a:accent4>
        <a:srgbClr val="00B7AD"/>
      </a:accent4>
      <a:accent5>
        <a:srgbClr val="8EC850"/>
      </a:accent5>
      <a:accent6>
        <a:srgbClr val="B95AA2"/>
      </a:accent6>
      <a:hlink>
        <a:srgbClr val="3588A9"/>
      </a:hlink>
      <a:folHlink>
        <a:srgbClr val="B95AA2"/>
      </a:folHlink>
    </a:clrScheme>
    <a:fontScheme name="Source 1 Solutions">
      <a:majorFont>
        <a:latin typeface="Roboto Black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Roboto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1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69BCEC89-5BC2-49FC-907D-0117BAD30DC7}">
  <we:reference id="11d7cf85-ae5a-43b8-bc58-1e1a151cce24" version="1.0.0.1" store="EXCatalog" storeType="EXCatalog"/>
  <we:alternateReferences>
    <we:reference id="WA200010725" version="1.0.0.1" store="en-US" storeType="OMEX"/>
  </we:alternateReferences>
  <we:properties>
    <we:property name="claude.fileId" value="&quot;9440bfc4-f26b-4911-95bd-1e3b01e9241f&quot;"/>
  </we:properties>
  <we:bindings/>
  <we:snapshot xmlns:r="http://schemas.openxmlformats.org/officeDocument/2006/relationships"/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4D7074FF25884A83050452378018A8" ma:contentTypeVersion="20" ma:contentTypeDescription="Create a new document." ma:contentTypeScope="" ma:versionID="19ea72c774b843b74305b57efb964044">
  <xsd:schema xmlns:xsd="http://www.w3.org/2001/XMLSchema" xmlns:xs="http://www.w3.org/2001/XMLSchema" xmlns:p="http://schemas.microsoft.com/office/2006/metadata/properties" xmlns:ns2="1aaf0afa-42b7-463f-9067-dbb8de079d8f" xmlns:ns3="80e22b80-d937-4e3c-a930-0624541bb5a3" targetNamespace="http://schemas.microsoft.com/office/2006/metadata/properties" ma:root="true" ma:fieldsID="5be00fed15c55658920711287037ca3a" ns2:_="" ns3:_="">
    <xsd:import namespace="1aaf0afa-42b7-463f-9067-dbb8de079d8f"/>
    <xsd:import namespace="80e22b80-d937-4e3c-a930-0624541bb5a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af0afa-42b7-463f-9067-dbb8de079d8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89d40f47-8452-4ade-b4a8-74fd6cc59ff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0e22b80-d937-4e3c-a930-0624541bb5a3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720231e9-f3cd-4895-b203-0adcb7ed2f76}" ma:internalName="TaxCatchAll" ma:showField="CatchAllData" ma:web="80e22b80-d937-4e3c-a930-0624541bb5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0e22b80-d937-4e3c-a930-0624541bb5a3" xsi:nil="true"/>
    <lcf76f155ced4ddcb4097134ff3c332f xmlns="1aaf0afa-42b7-463f-9067-dbb8de079d8f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D2617A3-952D-42E6-8BB7-AA9CA3C0FB1D}"/>
</file>

<file path=customXml/itemProps2.xml><?xml version="1.0" encoding="utf-8"?>
<ds:datastoreItem xmlns:ds="http://schemas.openxmlformats.org/officeDocument/2006/customXml" ds:itemID="{6D1CDC07-6DD5-44E2-A21E-2FCF7060388B}"/>
</file>

<file path=customXml/itemProps3.xml><?xml version="1.0" encoding="utf-8"?>
<ds:datastoreItem xmlns:ds="http://schemas.openxmlformats.org/officeDocument/2006/customXml" ds:itemID="{3C1C0638-6CB6-47EC-9244-C50E9F172619}"/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330</Words>
  <Application>Microsoft Office PowerPoint</Application>
  <PresentationFormat>Widescreen</PresentationFormat>
  <Paragraphs>50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Roboto</vt:lpstr>
      <vt:lpstr>Roboto Black</vt:lpstr>
      <vt:lpstr>Source 1 Solutions [1792520648625]</vt:lpstr>
      <vt:lpstr>2026 Presentation Title</vt:lpstr>
      <vt:lpstr>Our Source Code is Humanity.</vt:lpstr>
      <vt:lpstr>Our Source Code is Humanity.</vt:lpstr>
      <vt:lpstr>Write the title as the slide’s takeaway, with one accent word.</vt:lpstr>
      <vt:lpstr>Two content layout for side-by-side points</vt:lpstr>
      <vt:lpstr>Comparison layout for before and after</vt:lpstr>
      <vt:lpstr>Our Source Code is Humanity.</vt:lpstr>
      <vt:lpstr>Resolved tickets grew 38% in 2025</vt:lpstr>
      <vt:lpstr>Client satisfaction reached 96% by December</vt:lpstr>
      <vt:lpstr>Managed IT is our largest service line</vt:lpstr>
      <vt:lpstr>EMEA drove half of 2025 growth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Rank Fowler</dc:creator>
  <cp:lastModifiedBy>Rank Fowler</cp:lastModifiedBy>
  <cp:revision>18</cp:revision>
  <dcterms:created xsi:type="dcterms:W3CDTF">2026-10-20T17:54:03Z</dcterms:created>
  <dcterms:modified xsi:type="dcterms:W3CDTF">2026-10-20T18:28:17Z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0x0101006A4D7074FF25884A83050452378018A8</vt:lpwstr>
  </property>
</Properties>
</file>